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0D0FC-37F4-4E89-A2E8-F1CC60972A1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A99EE5-BEC5-4A8F-AFC9-7879AB2A697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«Поиск новых клиентов»</a:t>
          </a:r>
          <a:endParaRPr lang="ru-RU" sz="1200" dirty="0">
            <a:solidFill>
              <a:schemeClr val="tx1"/>
            </a:solidFill>
          </a:endParaRPr>
        </a:p>
      </dgm:t>
    </dgm:pt>
    <dgm:pt modelId="{C4BDBF2D-B15B-4D6D-A1AC-E6CF205F6375}" type="parTrans" cxnId="{3C0F98BC-29C0-4D50-8371-E33DA87FC0EB}">
      <dgm:prSet/>
      <dgm:spPr/>
      <dgm:t>
        <a:bodyPr/>
        <a:lstStyle/>
        <a:p>
          <a:endParaRPr lang="ru-RU"/>
        </a:p>
      </dgm:t>
    </dgm:pt>
    <dgm:pt modelId="{2111719F-F692-46AE-8A58-3A8A96590D0E}" type="sibTrans" cxnId="{3C0F98BC-29C0-4D50-8371-E33DA87FC0EB}">
      <dgm:prSet/>
      <dgm:spPr/>
      <dgm:t>
        <a:bodyPr/>
        <a:lstStyle/>
        <a:p>
          <a:endParaRPr lang="ru-RU"/>
        </a:p>
      </dgm:t>
    </dgm:pt>
    <dgm:pt modelId="{9E5DE9D1-1955-409D-9561-047D07A077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«Актуализация базы данных»</a:t>
          </a:r>
          <a:endParaRPr lang="ru-RU" sz="1200" dirty="0">
            <a:solidFill>
              <a:schemeClr val="tx1"/>
            </a:solidFill>
          </a:endParaRPr>
        </a:p>
      </dgm:t>
    </dgm:pt>
    <dgm:pt modelId="{53E176E5-88F4-49F8-8C90-D46B48CE7EAD}" type="parTrans" cxnId="{FD7E1DA6-A659-4A2D-8415-D3EFAA7A5005}">
      <dgm:prSet/>
      <dgm:spPr/>
      <dgm:t>
        <a:bodyPr/>
        <a:lstStyle/>
        <a:p>
          <a:endParaRPr lang="ru-RU"/>
        </a:p>
      </dgm:t>
    </dgm:pt>
    <dgm:pt modelId="{C6CC2A53-9801-46EE-9996-5A58CD46D55E}" type="sibTrans" cxnId="{FD7E1DA6-A659-4A2D-8415-D3EFAA7A5005}">
      <dgm:prSet/>
      <dgm:spPr/>
      <dgm:t>
        <a:bodyPr/>
        <a:lstStyle/>
        <a:p>
          <a:endParaRPr lang="ru-RU"/>
        </a:p>
      </dgm:t>
    </dgm:pt>
    <dgm:pt modelId="{E8685144-E8DF-44D1-A6BF-66EAAE7E1F5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«Телефонное информирование»</a:t>
          </a:r>
          <a:endParaRPr lang="ru-RU" sz="1200" dirty="0">
            <a:solidFill>
              <a:schemeClr val="tx1"/>
            </a:solidFill>
          </a:endParaRPr>
        </a:p>
      </dgm:t>
    </dgm:pt>
    <dgm:pt modelId="{71A19279-A2F1-4F01-B239-BBA5E67A5760}" type="parTrans" cxnId="{FF557B1D-AAD2-486C-91C9-A426DA7618E8}">
      <dgm:prSet/>
      <dgm:spPr/>
      <dgm:t>
        <a:bodyPr/>
        <a:lstStyle/>
        <a:p>
          <a:endParaRPr lang="ru-RU"/>
        </a:p>
      </dgm:t>
    </dgm:pt>
    <dgm:pt modelId="{EB6F1E45-E101-478B-B9B9-29AB70F6334F}" type="sibTrans" cxnId="{FF557B1D-AAD2-486C-91C9-A426DA7618E8}">
      <dgm:prSet/>
      <dgm:spPr/>
      <dgm:t>
        <a:bodyPr/>
        <a:lstStyle/>
        <a:p>
          <a:endParaRPr lang="ru-RU"/>
        </a:p>
      </dgm:t>
    </dgm:pt>
    <dgm:pt modelId="{A2227753-C43E-40F0-8F49-97B5634BC170}" type="pres">
      <dgm:prSet presAssocID="{0B30D0FC-37F4-4E89-A2E8-F1CC60972A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047BBB-4659-4A65-A761-244CAF7ED40B}" type="pres">
      <dgm:prSet presAssocID="{7FA99EE5-BEC5-4A8F-AFC9-7879AB2A6979}" presName="horFlow" presStyleCnt="0"/>
      <dgm:spPr/>
    </dgm:pt>
    <dgm:pt modelId="{E565BA28-26CE-4900-B092-527D7C929A7A}" type="pres">
      <dgm:prSet presAssocID="{7FA99EE5-BEC5-4A8F-AFC9-7879AB2A6979}" presName="bigChev" presStyleLbl="node1" presStyleIdx="0" presStyleCnt="3" custScaleX="41229" custScaleY="31638" custLinFactNeighborX="-29264" custLinFactNeighborY="-22991"/>
      <dgm:spPr/>
      <dgm:t>
        <a:bodyPr/>
        <a:lstStyle/>
        <a:p>
          <a:endParaRPr lang="ru-RU"/>
        </a:p>
      </dgm:t>
    </dgm:pt>
    <dgm:pt modelId="{9459CF6F-9206-47C8-BB7A-A92027676680}" type="pres">
      <dgm:prSet presAssocID="{7FA99EE5-BEC5-4A8F-AFC9-7879AB2A6979}" presName="vSp" presStyleCnt="0"/>
      <dgm:spPr/>
    </dgm:pt>
    <dgm:pt modelId="{AD680D8B-EECC-425E-9A33-E1A85BACEC96}" type="pres">
      <dgm:prSet presAssocID="{9E5DE9D1-1955-409D-9561-047D07A07795}" presName="horFlow" presStyleCnt="0"/>
      <dgm:spPr/>
    </dgm:pt>
    <dgm:pt modelId="{6DFC9A58-EDA8-4E21-9DA3-350CAB127CDC}" type="pres">
      <dgm:prSet presAssocID="{9E5DE9D1-1955-409D-9561-047D07A07795}" presName="bigChev" presStyleLbl="node1" presStyleIdx="1" presStyleCnt="3" custScaleX="40986" custScaleY="31525" custLinFactNeighborX="-28893" custLinFactNeighborY="-14629"/>
      <dgm:spPr/>
      <dgm:t>
        <a:bodyPr/>
        <a:lstStyle/>
        <a:p>
          <a:endParaRPr lang="ru-RU"/>
        </a:p>
      </dgm:t>
    </dgm:pt>
    <dgm:pt modelId="{90FF9EE1-9544-4198-8CBE-0615EE6B65A9}" type="pres">
      <dgm:prSet presAssocID="{9E5DE9D1-1955-409D-9561-047D07A07795}" presName="vSp" presStyleCnt="0"/>
      <dgm:spPr/>
    </dgm:pt>
    <dgm:pt modelId="{50105ADB-F832-4F6B-9FE2-ACE12A1287FF}" type="pres">
      <dgm:prSet presAssocID="{E8685144-E8DF-44D1-A6BF-66EAAE7E1F58}" presName="horFlow" presStyleCnt="0"/>
      <dgm:spPr/>
    </dgm:pt>
    <dgm:pt modelId="{A5FC4F01-CCC3-43F8-B0AF-E83D57041AEB}" type="pres">
      <dgm:prSet presAssocID="{E8685144-E8DF-44D1-A6BF-66EAAE7E1F58}" presName="bigChev" presStyleLbl="node1" presStyleIdx="2" presStyleCnt="3" custScaleX="39386" custScaleY="35040" custLinFactNeighborX="-28093" custLinFactNeighborY="-4154"/>
      <dgm:spPr/>
      <dgm:t>
        <a:bodyPr/>
        <a:lstStyle/>
        <a:p>
          <a:endParaRPr lang="ru-RU"/>
        </a:p>
      </dgm:t>
    </dgm:pt>
  </dgm:ptLst>
  <dgm:cxnLst>
    <dgm:cxn modelId="{37227BCC-7C12-404C-B234-56195845410A}" type="presOf" srcId="{7FA99EE5-BEC5-4A8F-AFC9-7879AB2A6979}" destId="{E565BA28-26CE-4900-B092-527D7C929A7A}" srcOrd="0" destOrd="0" presId="urn:microsoft.com/office/officeart/2005/8/layout/lProcess3"/>
    <dgm:cxn modelId="{6CE7713D-605E-4B01-BF0F-EB399F78A3E0}" type="presOf" srcId="{9E5DE9D1-1955-409D-9561-047D07A07795}" destId="{6DFC9A58-EDA8-4E21-9DA3-350CAB127CDC}" srcOrd="0" destOrd="0" presId="urn:microsoft.com/office/officeart/2005/8/layout/lProcess3"/>
    <dgm:cxn modelId="{D10F5099-9C6D-42AF-AD0F-402680743AA6}" type="presOf" srcId="{0B30D0FC-37F4-4E89-A2E8-F1CC60972A11}" destId="{A2227753-C43E-40F0-8F49-97B5634BC170}" srcOrd="0" destOrd="0" presId="urn:microsoft.com/office/officeart/2005/8/layout/lProcess3"/>
    <dgm:cxn modelId="{3C0F98BC-29C0-4D50-8371-E33DA87FC0EB}" srcId="{0B30D0FC-37F4-4E89-A2E8-F1CC60972A11}" destId="{7FA99EE5-BEC5-4A8F-AFC9-7879AB2A6979}" srcOrd="0" destOrd="0" parTransId="{C4BDBF2D-B15B-4D6D-A1AC-E6CF205F6375}" sibTransId="{2111719F-F692-46AE-8A58-3A8A96590D0E}"/>
    <dgm:cxn modelId="{FD7E1DA6-A659-4A2D-8415-D3EFAA7A5005}" srcId="{0B30D0FC-37F4-4E89-A2E8-F1CC60972A11}" destId="{9E5DE9D1-1955-409D-9561-047D07A07795}" srcOrd="1" destOrd="0" parTransId="{53E176E5-88F4-49F8-8C90-D46B48CE7EAD}" sibTransId="{C6CC2A53-9801-46EE-9996-5A58CD46D55E}"/>
    <dgm:cxn modelId="{FF557B1D-AAD2-486C-91C9-A426DA7618E8}" srcId="{0B30D0FC-37F4-4E89-A2E8-F1CC60972A11}" destId="{E8685144-E8DF-44D1-A6BF-66EAAE7E1F58}" srcOrd="2" destOrd="0" parTransId="{71A19279-A2F1-4F01-B239-BBA5E67A5760}" sibTransId="{EB6F1E45-E101-478B-B9B9-29AB70F6334F}"/>
    <dgm:cxn modelId="{D3FB1ABE-CB53-4048-BD4C-D8FCCE3B2014}" type="presOf" srcId="{E8685144-E8DF-44D1-A6BF-66EAAE7E1F58}" destId="{A5FC4F01-CCC3-43F8-B0AF-E83D57041AEB}" srcOrd="0" destOrd="0" presId="urn:microsoft.com/office/officeart/2005/8/layout/lProcess3"/>
    <dgm:cxn modelId="{22A0CB87-3297-4307-9378-9440D7ADE074}" type="presParOf" srcId="{A2227753-C43E-40F0-8F49-97B5634BC170}" destId="{BA047BBB-4659-4A65-A761-244CAF7ED40B}" srcOrd="0" destOrd="0" presId="urn:microsoft.com/office/officeart/2005/8/layout/lProcess3"/>
    <dgm:cxn modelId="{43C1C08A-E85E-4983-B2E9-8E52F10EC760}" type="presParOf" srcId="{BA047BBB-4659-4A65-A761-244CAF7ED40B}" destId="{E565BA28-26CE-4900-B092-527D7C929A7A}" srcOrd="0" destOrd="0" presId="urn:microsoft.com/office/officeart/2005/8/layout/lProcess3"/>
    <dgm:cxn modelId="{8569A67A-5334-41C5-B483-D1B68A23927A}" type="presParOf" srcId="{A2227753-C43E-40F0-8F49-97B5634BC170}" destId="{9459CF6F-9206-47C8-BB7A-A92027676680}" srcOrd="1" destOrd="0" presId="urn:microsoft.com/office/officeart/2005/8/layout/lProcess3"/>
    <dgm:cxn modelId="{6968195D-8A18-4C87-8370-50952538474A}" type="presParOf" srcId="{A2227753-C43E-40F0-8F49-97B5634BC170}" destId="{AD680D8B-EECC-425E-9A33-E1A85BACEC96}" srcOrd="2" destOrd="0" presId="urn:microsoft.com/office/officeart/2005/8/layout/lProcess3"/>
    <dgm:cxn modelId="{2D46B576-6452-4442-86FE-B69394C90DBA}" type="presParOf" srcId="{AD680D8B-EECC-425E-9A33-E1A85BACEC96}" destId="{6DFC9A58-EDA8-4E21-9DA3-350CAB127CDC}" srcOrd="0" destOrd="0" presId="urn:microsoft.com/office/officeart/2005/8/layout/lProcess3"/>
    <dgm:cxn modelId="{260FAE59-E16D-4DC8-B299-36DA4F1CF20E}" type="presParOf" srcId="{A2227753-C43E-40F0-8F49-97B5634BC170}" destId="{90FF9EE1-9544-4198-8CBE-0615EE6B65A9}" srcOrd="3" destOrd="0" presId="urn:microsoft.com/office/officeart/2005/8/layout/lProcess3"/>
    <dgm:cxn modelId="{EC6DE719-3358-409A-8908-7ACF3E616DAF}" type="presParOf" srcId="{A2227753-C43E-40F0-8F49-97B5634BC170}" destId="{50105ADB-F832-4F6B-9FE2-ACE12A1287FF}" srcOrd="4" destOrd="0" presId="urn:microsoft.com/office/officeart/2005/8/layout/lProcess3"/>
    <dgm:cxn modelId="{18861FA4-FD6B-405E-9B8F-CA62B66F6D3E}" type="presParOf" srcId="{50105ADB-F832-4F6B-9FE2-ACE12A1287FF}" destId="{A5FC4F01-CCC3-43F8-B0AF-E83D57041AE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A88D9-5CE3-4017-985E-E495726B949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4B4FD-A7FF-42D1-A551-A155DAC6987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«Контроль качества»</a:t>
          </a:r>
          <a:endParaRPr lang="ru-RU" sz="1200" dirty="0">
            <a:solidFill>
              <a:schemeClr val="tx1"/>
            </a:solidFill>
          </a:endParaRPr>
        </a:p>
      </dgm:t>
    </dgm:pt>
    <dgm:pt modelId="{7A10D6AB-7BCB-41AD-A2B3-730281462198}" type="parTrans" cxnId="{C01F4832-5B64-4D0A-94B2-0DDA32F8946A}">
      <dgm:prSet/>
      <dgm:spPr/>
      <dgm:t>
        <a:bodyPr/>
        <a:lstStyle/>
        <a:p>
          <a:endParaRPr lang="ru-RU"/>
        </a:p>
      </dgm:t>
    </dgm:pt>
    <dgm:pt modelId="{630D43D1-FD38-4ED3-BE4D-3EEAC1829817}" type="sibTrans" cxnId="{C01F4832-5B64-4D0A-94B2-0DDA32F8946A}">
      <dgm:prSet/>
      <dgm:spPr/>
      <dgm:t>
        <a:bodyPr/>
        <a:lstStyle/>
        <a:p>
          <a:endParaRPr lang="ru-RU"/>
        </a:p>
      </dgm:t>
    </dgm:pt>
    <dgm:pt modelId="{8C518BB4-EE3B-4F82-BA9B-DD5842E2895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«Маркетинговые исследования»</a:t>
          </a:r>
          <a:endParaRPr lang="ru-RU" sz="1200" dirty="0">
            <a:solidFill>
              <a:schemeClr val="tx1"/>
            </a:solidFill>
          </a:endParaRPr>
        </a:p>
      </dgm:t>
    </dgm:pt>
    <dgm:pt modelId="{A355E90D-6935-43F2-BD13-D3E091BCF46D}" type="parTrans" cxnId="{BB1DD63A-39FF-4D89-AA2F-AC975A90ED80}">
      <dgm:prSet/>
      <dgm:spPr/>
      <dgm:t>
        <a:bodyPr/>
        <a:lstStyle/>
        <a:p>
          <a:endParaRPr lang="ru-RU"/>
        </a:p>
      </dgm:t>
    </dgm:pt>
    <dgm:pt modelId="{30E4A5A6-ACB5-4AF1-AFDD-D668AD33A616}" type="sibTrans" cxnId="{BB1DD63A-39FF-4D89-AA2F-AC975A90ED80}">
      <dgm:prSet/>
      <dgm:spPr/>
      <dgm:t>
        <a:bodyPr/>
        <a:lstStyle/>
        <a:p>
          <a:endParaRPr lang="ru-RU"/>
        </a:p>
      </dgm:t>
    </dgm:pt>
    <dgm:pt modelId="{550E9343-2E30-418E-AD87-DC2D0DCC4610}" type="pres">
      <dgm:prSet presAssocID="{586A88D9-5CE3-4017-985E-E495726B94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70028A-076D-422E-94A2-3E8B8EC6D083}" type="pres">
      <dgm:prSet presAssocID="{9724B4FD-A7FF-42D1-A551-A155DAC69874}" presName="horFlow" presStyleCnt="0"/>
      <dgm:spPr/>
    </dgm:pt>
    <dgm:pt modelId="{35E297F2-E99D-4013-B487-3EA283C2A0E8}" type="pres">
      <dgm:prSet presAssocID="{9724B4FD-A7FF-42D1-A551-A155DAC69874}" presName="bigChev" presStyleLbl="node1" presStyleIdx="0" presStyleCnt="2" custScaleX="43275" custScaleY="22760" custLinFactNeighborX="-25686" custLinFactNeighborY="-37555"/>
      <dgm:spPr/>
      <dgm:t>
        <a:bodyPr/>
        <a:lstStyle/>
        <a:p>
          <a:endParaRPr lang="ru-RU"/>
        </a:p>
      </dgm:t>
    </dgm:pt>
    <dgm:pt modelId="{C7464F70-2485-4C4F-AB2F-FDE54AEE8F24}" type="pres">
      <dgm:prSet presAssocID="{9724B4FD-A7FF-42D1-A551-A155DAC69874}" presName="vSp" presStyleCnt="0"/>
      <dgm:spPr/>
    </dgm:pt>
    <dgm:pt modelId="{1CD404A4-EA17-4A1B-94B6-1A496DD430CD}" type="pres">
      <dgm:prSet presAssocID="{8C518BB4-EE3B-4F82-BA9B-DD5842E28951}" presName="horFlow" presStyleCnt="0"/>
      <dgm:spPr/>
    </dgm:pt>
    <dgm:pt modelId="{0034E23E-F803-4BC2-BE78-409B77C4AD1E}" type="pres">
      <dgm:prSet presAssocID="{8C518BB4-EE3B-4F82-BA9B-DD5842E28951}" presName="bigChev" presStyleLbl="node1" presStyleIdx="1" presStyleCnt="2" custScaleX="44151" custScaleY="27909" custLinFactNeighborX="-26124" custLinFactNeighborY="-23128"/>
      <dgm:spPr/>
      <dgm:t>
        <a:bodyPr/>
        <a:lstStyle/>
        <a:p>
          <a:endParaRPr lang="ru-RU"/>
        </a:p>
      </dgm:t>
    </dgm:pt>
  </dgm:ptLst>
  <dgm:cxnLst>
    <dgm:cxn modelId="{8701D35A-959D-43D6-91B5-A559A75AC190}" type="presOf" srcId="{8C518BB4-EE3B-4F82-BA9B-DD5842E28951}" destId="{0034E23E-F803-4BC2-BE78-409B77C4AD1E}" srcOrd="0" destOrd="0" presId="urn:microsoft.com/office/officeart/2005/8/layout/lProcess3"/>
    <dgm:cxn modelId="{CAAAA955-DA83-454E-817C-3AD40010DAA2}" type="presOf" srcId="{586A88D9-5CE3-4017-985E-E495726B949C}" destId="{550E9343-2E30-418E-AD87-DC2D0DCC4610}" srcOrd="0" destOrd="0" presId="urn:microsoft.com/office/officeart/2005/8/layout/lProcess3"/>
    <dgm:cxn modelId="{72DA3917-DC5A-4CE1-93A4-F720860B14E4}" type="presOf" srcId="{9724B4FD-A7FF-42D1-A551-A155DAC69874}" destId="{35E297F2-E99D-4013-B487-3EA283C2A0E8}" srcOrd="0" destOrd="0" presId="urn:microsoft.com/office/officeart/2005/8/layout/lProcess3"/>
    <dgm:cxn modelId="{BB1DD63A-39FF-4D89-AA2F-AC975A90ED80}" srcId="{586A88D9-5CE3-4017-985E-E495726B949C}" destId="{8C518BB4-EE3B-4F82-BA9B-DD5842E28951}" srcOrd="1" destOrd="0" parTransId="{A355E90D-6935-43F2-BD13-D3E091BCF46D}" sibTransId="{30E4A5A6-ACB5-4AF1-AFDD-D668AD33A616}"/>
    <dgm:cxn modelId="{C01F4832-5B64-4D0A-94B2-0DDA32F8946A}" srcId="{586A88D9-5CE3-4017-985E-E495726B949C}" destId="{9724B4FD-A7FF-42D1-A551-A155DAC69874}" srcOrd="0" destOrd="0" parTransId="{7A10D6AB-7BCB-41AD-A2B3-730281462198}" sibTransId="{630D43D1-FD38-4ED3-BE4D-3EEAC1829817}"/>
    <dgm:cxn modelId="{53109D1D-A9DF-4D5F-94A7-8092D6AD3DDC}" type="presParOf" srcId="{550E9343-2E30-418E-AD87-DC2D0DCC4610}" destId="{FB70028A-076D-422E-94A2-3E8B8EC6D083}" srcOrd="0" destOrd="0" presId="urn:microsoft.com/office/officeart/2005/8/layout/lProcess3"/>
    <dgm:cxn modelId="{7B941D3C-BBD0-4053-96E8-690F8EE87B8F}" type="presParOf" srcId="{FB70028A-076D-422E-94A2-3E8B8EC6D083}" destId="{35E297F2-E99D-4013-B487-3EA283C2A0E8}" srcOrd="0" destOrd="0" presId="urn:microsoft.com/office/officeart/2005/8/layout/lProcess3"/>
    <dgm:cxn modelId="{651BDEFA-D60C-4C84-AB76-A06E2C2D9EB7}" type="presParOf" srcId="{550E9343-2E30-418E-AD87-DC2D0DCC4610}" destId="{C7464F70-2485-4C4F-AB2F-FDE54AEE8F24}" srcOrd="1" destOrd="0" presId="urn:microsoft.com/office/officeart/2005/8/layout/lProcess3"/>
    <dgm:cxn modelId="{DF6EA4C2-C283-4EB4-8891-5D87790272A5}" type="presParOf" srcId="{550E9343-2E30-418E-AD87-DC2D0DCC4610}" destId="{1CD404A4-EA17-4A1B-94B6-1A496DD430CD}" srcOrd="2" destOrd="0" presId="urn:microsoft.com/office/officeart/2005/8/layout/lProcess3"/>
    <dgm:cxn modelId="{1EE8F203-9380-4478-B2C9-AD65DCF33C67}" type="presParOf" srcId="{1CD404A4-EA17-4A1B-94B6-1A496DD430CD}" destId="{0034E23E-F803-4BC2-BE78-409B77C4AD1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29B00-4C15-4138-8BC3-E9261846DBA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5B03F5-7540-4119-8EEA-CA622223EA9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«Горячая линия</a:t>
          </a:r>
          <a:r>
            <a:rPr lang="ru-RU" sz="1200" dirty="0" smtClean="0">
              <a:solidFill>
                <a:srgbClr val="FF0000"/>
              </a:solidFill>
            </a:rPr>
            <a:t>»</a:t>
          </a:r>
          <a:endParaRPr lang="ru-RU" sz="1200" dirty="0">
            <a:solidFill>
              <a:srgbClr val="FF0000"/>
            </a:solidFill>
          </a:endParaRPr>
        </a:p>
      </dgm:t>
    </dgm:pt>
    <dgm:pt modelId="{E77BE83A-9274-4A09-B0BB-068CD9D6D409}" type="parTrans" cxnId="{D2E13924-F608-4721-AE47-C5C3DAF4B671}">
      <dgm:prSet/>
      <dgm:spPr/>
      <dgm:t>
        <a:bodyPr/>
        <a:lstStyle/>
        <a:p>
          <a:endParaRPr lang="ru-RU"/>
        </a:p>
      </dgm:t>
    </dgm:pt>
    <dgm:pt modelId="{01CC9C21-D170-40D0-912D-C30F1FBC2669}" type="sibTrans" cxnId="{D2E13924-F608-4721-AE47-C5C3DAF4B671}">
      <dgm:prSet/>
      <dgm:spPr/>
      <dgm:t>
        <a:bodyPr/>
        <a:lstStyle/>
        <a:p>
          <a:endParaRPr lang="ru-RU"/>
        </a:p>
      </dgm:t>
    </dgm:pt>
    <dgm:pt modelId="{9740DA1E-8CB2-4BF1-8BD6-9B97F224E5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«Виртуальный офис» или «Виртуальный секретарь»</a:t>
          </a:r>
          <a:endParaRPr lang="ru-RU" sz="1200" dirty="0">
            <a:solidFill>
              <a:schemeClr val="tx1"/>
            </a:solidFill>
          </a:endParaRPr>
        </a:p>
      </dgm:t>
    </dgm:pt>
    <dgm:pt modelId="{2E22764D-1911-40C7-8950-1E6968DF97A8}" type="parTrans" cxnId="{D5492750-30F9-4BEE-9576-D8EA29780BCF}">
      <dgm:prSet/>
      <dgm:spPr/>
      <dgm:t>
        <a:bodyPr/>
        <a:lstStyle/>
        <a:p>
          <a:endParaRPr lang="ru-RU"/>
        </a:p>
      </dgm:t>
    </dgm:pt>
    <dgm:pt modelId="{B1D8F6F1-EF86-4BEA-8E08-121C0E389A43}" type="sibTrans" cxnId="{D5492750-30F9-4BEE-9576-D8EA29780BCF}">
      <dgm:prSet/>
      <dgm:spPr/>
      <dgm:t>
        <a:bodyPr/>
        <a:lstStyle/>
        <a:p>
          <a:endParaRPr lang="ru-RU"/>
        </a:p>
      </dgm:t>
    </dgm:pt>
    <dgm:pt modelId="{19FBA3F7-FB60-4FDF-B1DB-B3CC274EE7D7}" type="pres">
      <dgm:prSet presAssocID="{AC529B00-4C15-4138-8BC3-E9261846DBA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366841-C037-4E18-8B02-63616D53546F}" type="pres">
      <dgm:prSet presAssocID="{025B03F5-7540-4119-8EEA-CA622223EA93}" presName="horFlow" presStyleCnt="0"/>
      <dgm:spPr/>
    </dgm:pt>
    <dgm:pt modelId="{9D1C6B31-3DF7-4814-8C64-ABD3DECE8923}" type="pres">
      <dgm:prSet presAssocID="{025B03F5-7540-4119-8EEA-CA622223EA93}" presName="bigChev" presStyleLbl="node1" presStyleIdx="0" presStyleCnt="2" custScaleX="40618" custScaleY="24491" custLinFactNeighborX="-28021" custLinFactNeighborY="-42320"/>
      <dgm:spPr/>
      <dgm:t>
        <a:bodyPr/>
        <a:lstStyle/>
        <a:p>
          <a:endParaRPr lang="ru-RU"/>
        </a:p>
      </dgm:t>
    </dgm:pt>
    <dgm:pt modelId="{774BCEA6-57C8-4443-A8A7-9CD74F564B24}" type="pres">
      <dgm:prSet presAssocID="{025B03F5-7540-4119-8EEA-CA622223EA93}" presName="vSp" presStyleCnt="0"/>
      <dgm:spPr/>
    </dgm:pt>
    <dgm:pt modelId="{E029A340-41A4-4AE1-8145-EC2B473935E6}" type="pres">
      <dgm:prSet presAssocID="{9740DA1E-8CB2-4BF1-8BD6-9B97F224E501}" presName="horFlow" presStyleCnt="0"/>
      <dgm:spPr/>
    </dgm:pt>
    <dgm:pt modelId="{B3713D6D-1DE3-4A34-A6B1-95750D549CD2}" type="pres">
      <dgm:prSet presAssocID="{9740DA1E-8CB2-4BF1-8BD6-9B97F224E501}" presName="bigChev" presStyleLbl="node1" presStyleIdx="1" presStyleCnt="2" custScaleX="41245" custScaleY="25998" custLinFactNeighborX="-28821" custLinFactNeighborY="-23718"/>
      <dgm:spPr/>
      <dgm:t>
        <a:bodyPr/>
        <a:lstStyle/>
        <a:p>
          <a:endParaRPr lang="ru-RU"/>
        </a:p>
      </dgm:t>
    </dgm:pt>
  </dgm:ptLst>
  <dgm:cxnLst>
    <dgm:cxn modelId="{D5492750-30F9-4BEE-9576-D8EA29780BCF}" srcId="{AC529B00-4C15-4138-8BC3-E9261846DBA2}" destId="{9740DA1E-8CB2-4BF1-8BD6-9B97F224E501}" srcOrd="1" destOrd="0" parTransId="{2E22764D-1911-40C7-8950-1E6968DF97A8}" sibTransId="{B1D8F6F1-EF86-4BEA-8E08-121C0E389A43}"/>
    <dgm:cxn modelId="{D2E13924-F608-4721-AE47-C5C3DAF4B671}" srcId="{AC529B00-4C15-4138-8BC3-E9261846DBA2}" destId="{025B03F5-7540-4119-8EEA-CA622223EA93}" srcOrd="0" destOrd="0" parTransId="{E77BE83A-9274-4A09-B0BB-068CD9D6D409}" sibTransId="{01CC9C21-D170-40D0-912D-C30F1FBC2669}"/>
    <dgm:cxn modelId="{653EFD03-ADFF-48F4-A0DC-27DBECBA7689}" type="presOf" srcId="{025B03F5-7540-4119-8EEA-CA622223EA93}" destId="{9D1C6B31-3DF7-4814-8C64-ABD3DECE8923}" srcOrd="0" destOrd="0" presId="urn:microsoft.com/office/officeart/2005/8/layout/lProcess3"/>
    <dgm:cxn modelId="{B5E21108-90F8-4D51-9522-9209EA2A6549}" type="presOf" srcId="{9740DA1E-8CB2-4BF1-8BD6-9B97F224E501}" destId="{B3713D6D-1DE3-4A34-A6B1-95750D549CD2}" srcOrd="0" destOrd="0" presId="urn:microsoft.com/office/officeart/2005/8/layout/lProcess3"/>
    <dgm:cxn modelId="{3C4CE606-078B-4CAE-A755-DE86B60F9C2D}" type="presOf" srcId="{AC529B00-4C15-4138-8BC3-E9261846DBA2}" destId="{19FBA3F7-FB60-4FDF-B1DB-B3CC274EE7D7}" srcOrd="0" destOrd="0" presId="urn:microsoft.com/office/officeart/2005/8/layout/lProcess3"/>
    <dgm:cxn modelId="{18B29C3E-ED42-467D-A06E-7A6204417769}" type="presParOf" srcId="{19FBA3F7-FB60-4FDF-B1DB-B3CC274EE7D7}" destId="{D4366841-C037-4E18-8B02-63616D53546F}" srcOrd="0" destOrd="0" presId="urn:microsoft.com/office/officeart/2005/8/layout/lProcess3"/>
    <dgm:cxn modelId="{52FC417A-082B-4B29-95D7-6C2C0F17919C}" type="presParOf" srcId="{D4366841-C037-4E18-8B02-63616D53546F}" destId="{9D1C6B31-3DF7-4814-8C64-ABD3DECE8923}" srcOrd="0" destOrd="0" presId="urn:microsoft.com/office/officeart/2005/8/layout/lProcess3"/>
    <dgm:cxn modelId="{3EC3DFDC-E8BD-45B2-A199-9D05FC0D7FA7}" type="presParOf" srcId="{19FBA3F7-FB60-4FDF-B1DB-B3CC274EE7D7}" destId="{774BCEA6-57C8-4443-A8A7-9CD74F564B24}" srcOrd="1" destOrd="0" presId="urn:microsoft.com/office/officeart/2005/8/layout/lProcess3"/>
    <dgm:cxn modelId="{874595E1-D92C-4DFC-9AC4-84D842E19B3B}" type="presParOf" srcId="{19FBA3F7-FB60-4FDF-B1DB-B3CC274EE7D7}" destId="{E029A340-41A4-4AE1-8145-EC2B473935E6}" srcOrd="2" destOrd="0" presId="urn:microsoft.com/office/officeart/2005/8/layout/lProcess3"/>
    <dgm:cxn modelId="{17104D97-BA54-4462-84CD-1A7734A28F06}" type="presParOf" srcId="{E029A340-41A4-4AE1-8145-EC2B473935E6}" destId="{B3713D6D-1DE3-4A34-A6B1-95750D549CD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78572-A2B4-49D2-835F-BCAC74436FC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9B2A6-6C2F-4BE9-A02B-8F4377EC6C5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«Резервный </a:t>
          </a:r>
          <a:r>
            <a:rPr lang="en-US" sz="1200" dirty="0" smtClean="0">
              <a:solidFill>
                <a:schemeClr val="tx1"/>
              </a:solidFill>
            </a:rPr>
            <a:t>Call center</a:t>
          </a:r>
          <a:r>
            <a:rPr lang="ru-RU" sz="1200" dirty="0" smtClean="0">
              <a:solidFill>
                <a:schemeClr val="tx1"/>
              </a:solidFill>
            </a:rPr>
            <a:t>»</a:t>
          </a:r>
          <a:endParaRPr lang="ru-RU" sz="1200" dirty="0">
            <a:solidFill>
              <a:schemeClr val="tx1"/>
            </a:solidFill>
          </a:endParaRPr>
        </a:p>
      </dgm:t>
    </dgm:pt>
    <dgm:pt modelId="{9D4711FC-B236-4007-AD50-EF32A0DDD4DE}" type="parTrans" cxnId="{10E114A7-F18A-4171-AB0F-88C72D832CBC}">
      <dgm:prSet/>
      <dgm:spPr/>
      <dgm:t>
        <a:bodyPr/>
        <a:lstStyle/>
        <a:p>
          <a:endParaRPr lang="ru-RU"/>
        </a:p>
      </dgm:t>
    </dgm:pt>
    <dgm:pt modelId="{DEEEB786-1EE4-4B45-8145-41E92F6C1B86}" type="sibTrans" cxnId="{10E114A7-F18A-4171-AB0F-88C72D832CBC}">
      <dgm:prSet/>
      <dgm:spPr/>
      <dgm:t>
        <a:bodyPr/>
        <a:lstStyle/>
        <a:p>
          <a:endParaRPr lang="ru-RU"/>
        </a:p>
      </dgm:t>
    </dgm:pt>
    <dgm:pt modelId="{9FC85691-DE1D-42CD-915F-E81B5BF64A3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«Продажа продукта заказчика с входящего звонка»</a:t>
          </a:r>
          <a:endParaRPr lang="ru-RU" sz="1200" dirty="0">
            <a:solidFill>
              <a:schemeClr val="tx1"/>
            </a:solidFill>
          </a:endParaRPr>
        </a:p>
      </dgm:t>
    </dgm:pt>
    <dgm:pt modelId="{0CFA5556-29BE-46DC-B094-CBCEFA5535BD}" type="parTrans" cxnId="{8EC2A682-A73C-4157-B2A7-3E39F95156BA}">
      <dgm:prSet/>
      <dgm:spPr/>
      <dgm:t>
        <a:bodyPr/>
        <a:lstStyle/>
        <a:p>
          <a:endParaRPr lang="ru-RU"/>
        </a:p>
      </dgm:t>
    </dgm:pt>
    <dgm:pt modelId="{32A68185-C777-4802-BC4D-A85CC9883ABD}" type="sibTrans" cxnId="{8EC2A682-A73C-4157-B2A7-3E39F95156BA}">
      <dgm:prSet/>
      <dgm:spPr/>
      <dgm:t>
        <a:bodyPr/>
        <a:lstStyle/>
        <a:p>
          <a:endParaRPr lang="ru-RU"/>
        </a:p>
      </dgm:t>
    </dgm:pt>
    <dgm:pt modelId="{85EF5624-4C2D-43C5-86D5-BDBBCA1AC14E}" type="pres">
      <dgm:prSet presAssocID="{AD178572-A2B4-49D2-835F-BCAC74436FC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601339-22CD-4F13-AD81-6C497F0F3D7A}" type="pres">
      <dgm:prSet presAssocID="{11E9B2A6-6C2F-4BE9-A02B-8F4377EC6C55}" presName="horFlow" presStyleCnt="0"/>
      <dgm:spPr/>
    </dgm:pt>
    <dgm:pt modelId="{6F143E18-D72E-4E4C-9350-F72F38205962}" type="pres">
      <dgm:prSet presAssocID="{11E9B2A6-6C2F-4BE9-A02B-8F4377EC6C55}" presName="bigChev" presStyleLbl="node1" presStyleIdx="0" presStyleCnt="2" custScaleX="43869" custScaleY="21457" custLinFactNeighborX="-27051" custLinFactNeighborY="-51594"/>
      <dgm:spPr/>
      <dgm:t>
        <a:bodyPr/>
        <a:lstStyle/>
        <a:p>
          <a:endParaRPr lang="ru-RU"/>
        </a:p>
      </dgm:t>
    </dgm:pt>
    <dgm:pt modelId="{DA8CA160-1DE2-49C1-A28C-E85AD3EFC8DB}" type="pres">
      <dgm:prSet presAssocID="{11E9B2A6-6C2F-4BE9-A02B-8F4377EC6C55}" presName="vSp" presStyleCnt="0"/>
      <dgm:spPr/>
    </dgm:pt>
    <dgm:pt modelId="{C23E38E4-CC87-4277-995F-808D76EA88EE}" type="pres">
      <dgm:prSet presAssocID="{9FC85691-DE1D-42CD-915F-E81B5BF64A39}" presName="horFlow" presStyleCnt="0"/>
      <dgm:spPr/>
    </dgm:pt>
    <dgm:pt modelId="{9E537D89-AB46-4414-9C12-9DB0D76CFBA3}" type="pres">
      <dgm:prSet presAssocID="{9FC85691-DE1D-42CD-915F-E81B5BF64A39}" presName="bigChev" presStyleLbl="node1" presStyleIdx="1" presStyleCnt="2" custScaleX="43869" custScaleY="28707" custLinFactNeighborX="-27035" custLinFactNeighborY="-53952"/>
      <dgm:spPr/>
      <dgm:t>
        <a:bodyPr/>
        <a:lstStyle/>
        <a:p>
          <a:endParaRPr lang="ru-RU"/>
        </a:p>
      </dgm:t>
    </dgm:pt>
  </dgm:ptLst>
  <dgm:cxnLst>
    <dgm:cxn modelId="{8EC2A682-A73C-4157-B2A7-3E39F95156BA}" srcId="{AD178572-A2B4-49D2-835F-BCAC74436FC4}" destId="{9FC85691-DE1D-42CD-915F-E81B5BF64A39}" srcOrd="1" destOrd="0" parTransId="{0CFA5556-29BE-46DC-B094-CBCEFA5535BD}" sibTransId="{32A68185-C777-4802-BC4D-A85CC9883ABD}"/>
    <dgm:cxn modelId="{22992F2F-48A9-4538-8C93-22CEAFB8E41F}" type="presOf" srcId="{11E9B2A6-6C2F-4BE9-A02B-8F4377EC6C55}" destId="{6F143E18-D72E-4E4C-9350-F72F38205962}" srcOrd="0" destOrd="0" presId="urn:microsoft.com/office/officeart/2005/8/layout/lProcess3"/>
    <dgm:cxn modelId="{8E6C3818-6795-4B34-B2F3-7C6C9FEA20A8}" type="presOf" srcId="{AD178572-A2B4-49D2-835F-BCAC74436FC4}" destId="{85EF5624-4C2D-43C5-86D5-BDBBCA1AC14E}" srcOrd="0" destOrd="0" presId="urn:microsoft.com/office/officeart/2005/8/layout/lProcess3"/>
    <dgm:cxn modelId="{10E114A7-F18A-4171-AB0F-88C72D832CBC}" srcId="{AD178572-A2B4-49D2-835F-BCAC74436FC4}" destId="{11E9B2A6-6C2F-4BE9-A02B-8F4377EC6C55}" srcOrd="0" destOrd="0" parTransId="{9D4711FC-B236-4007-AD50-EF32A0DDD4DE}" sibTransId="{DEEEB786-1EE4-4B45-8145-41E92F6C1B86}"/>
    <dgm:cxn modelId="{22F59B03-8020-4D1E-931D-00196665E880}" type="presOf" srcId="{9FC85691-DE1D-42CD-915F-E81B5BF64A39}" destId="{9E537D89-AB46-4414-9C12-9DB0D76CFBA3}" srcOrd="0" destOrd="0" presId="urn:microsoft.com/office/officeart/2005/8/layout/lProcess3"/>
    <dgm:cxn modelId="{9CDE567C-0C53-40BB-9B8B-F80FD965A10F}" type="presParOf" srcId="{85EF5624-4C2D-43C5-86D5-BDBBCA1AC14E}" destId="{22601339-22CD-4F13-AD81-6C497F0F3D7A}" srcOrd="0" destOrd="0" presId="urn:microsoft.com/office/officeart/2005/8/layout/lProcess3"/>
    <dgm:cxn modelId="{804938FD-FEC1-4717-B06A-6A6CF862A62E}" type="presParOf" srcId="{22601339-22CD-4F13-AD81-6C497F0F3D7A}" destId="{6F143E18-D72E-4E4C-9350-F72F38205962}" srcOrd="0" destOrd="0" presId="urn:microsoft.com/office/officeart/2005/8/layout/lProcess3"/>
    <dgm:cxn modelId="{7B851600-A254-4694-A632-B35220949AAE}" type="presParOf" srcId="{85EF5624-4C2D-43C5-86D5-BDBBCA1AC14E}" destId="{DA8CA160-1DE2-49C1-A28C-E85AD3EFC8DB}" srcOrd="1" destOrd="0" presId="urn:microsoft.com/office/officeart/2005/8/layout/lProcess3"/>
    <dgm:cxn modelId="{6ABDFF51-D855-4152-AEA0-10BDF3E87174}" type="presParOf" srcId="{85EF5624-4C2D-43C5-86D5-BDBBCA1AC14E}" destId="{C23E38E4-CC87-4277-995F-808D76EA88EE}" srcOrd="2" destOrd="0" presId="urn:microsoft.com/office/officeart/2005/8/layout/lProcess3"/>
    <dgm:cxn modelId="{925087AB-7CFA-47D0-83BC-FFD9621262D1}" type="presParOf" srcId="{C23E38E4-CC87-4277-995F-808D76EA88EE}" destId="{9E537D89-AB46-4414-9C12-9DB0D76CFBA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AC7037-6F0B-4661-9E81-B050C4A774B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EB81F3-515C-4D7D-A2B1-0DA383F698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«Аренда операторов»</a:t>
          </a:r>
          <a:endParaRPr lang="ru-RU" sz="1200" dirty="0">
            <a:solidFill>
              <a:schemeClr val="tx1"/>
            </a:solidFill>
          </a:endParaRPr>
        </a:p>
      </dgm:t>
    </dgm:pt>
    <dgm:pt modelId="{F9CCE0C3-8D25-4FD0-89A4-4D9C64507C57}" type="parTrans" cxnId="{B5B0527F-2599-46E1-9524-52049A954859}">
      <dgm:prSet/>
      <dgm:spPr/>
      <dgm:t>
        <a:bodyPr/>
        <a:lstStyle/>
        <a:p>
          <a:endParaRPr lang="ru-RU"/>
        </a:p>
      </dgm:t>
    </dgm:pt>
    <dgm:pt modelId="{580347B1-C95E-4BA5-B8FF-A0561E3AF266}" type="sibTrans" cxnId="{B5B0527F-2599-46E1-9524-52049A954859}">
      <dgm:prSet/>
      <dgm:spPr/>
      <dgm:t>
        <a:bodyPr/>
        <a:lstStyle/>
        <a:p>
          <a:endParaRPr lang="ru-RU"/>
        </a:p>
      </dgm:t>
    </dgm:pt>
    <dgm:pt modelId="{F48B4349-9392-4D3C-B2B9-8A1AD31D20E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«Аренда рабочих мест для операторов»</a:t>
          </a:r>
          <a:endParaRPr lang="ru-RU" sz="1200" dirty="0">
            <a:solidFill>
              <a:schemeClr val="tx1"/>
            </a:solidFill>
          </a:endParaRPr>
        </a:p>
      </dgm:t>
    </dgm:pt>
    <dgm:pt modelId="{03242438-4FED-4A2C-ADDB-BCAC7B1005A9}" type="parTrans" cxnId="{BFB4CCDD-918F-4B0F-A56D-4913F79311E3}">
      <dgm:prSet/>
      <dgm:spPr/>
      <dgm:t>
        <a:bodyPr/>
        <a:lstStyle/>
        <a:p>
          <a:endParaRPr lang="ru-RU"/>
        </a:p>
      </dgm:t>
    </dgm:pt>
    <dgm:pt modelId="{F44C0F90-C437-4E74-AD92-A5EC69A15F62}" type="sibTrans" cxnId="{BFB4CCDD-918F-4B0F-A56D-4913F79311E3}">
      <dgm:prSet/>
      <dgm:spPr/>
      <dgm:t>
        <a:bodyPr/>
        <a:lstStyle/>
        <a:p>
          <a:endParaRPr lang="ru-RU"/>
        </a:p>
      </dgm:t>
    </dgm:pt>
    <dgm:pt modelId="{DFCBB61C-B923-4383-BF9C-EEF43E9E0AF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</a:t>
          </a:r>
          <a:r>
            <a:rPr lang="en-US" sz="1200" dirty="0" smtClean="0">
              <a:solidFill>
                <a:schemeClr val="tx1"/>
              </a:solidFill>
            </a:rPr>
            <a:t>IVR</a:t>
          </a:r>
          <a:r>
            <a:rPr lang="ru-RU" sz="1200" dirty="0" smtClean="0">
              <a:solidFill>
                <a:schemeClr val="tx1"/>
              </a:solidFill>
            </a:rPr>
            <a:t> автоматическая обработка вызова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ru-RU" sz="1200" dirty="0" smtClean="0">
              <a:solidFill>
                <a:schemeClr val="tx1"/>
              </a:solidFill>
            </a:rPr>
            <a:t>»</a:t>
          </a:r>
          <a:endParaRPr lang="ru-RU" sz="1200" dirty="0">
            <a:solidFill>
              <a:schemeClr val="tx1"/>
            </a:solidFill>
          </a:endParaRPr>
        </a:p>
      </dgm:t>
    </dgm:pt>
    <dgm:pt modelId="{4B00140A-B76F-4242-90EE-B0FBAC04F449}" type="parTrans" cxnId="{A0F6839C-CB7A-4DC5-93C6-2FCAE1354795}">
      <dgm:prSet/>
      <dgm:spPr/>
      <dgm:t>
        <a:bodyPr/>
        <a:lstStyle/>
        <a:p>
          <a:endParaRPr lang="ru-RU"/>
        </a:p>
      </dgm:t>
    </dgm:pt>
    <dgm:pt modelId="{7731F01F-1F64-4675-B1F6-BCC6889C364F}" type="sibTrans" cxnId="{A0F6839C-CB7A-4DC5-93C6-2FCAE1354795}">
      <dgm:prSet/>
      <dgm:spPr/>
      <dgm:t>
        <a:bodyPr/>
        <a:lstStyle/>
        <a:p>
          <a:endParaRPr lang="ru-RU"/>
        </a:p>
      </dgm:t>
    </dgm:pt>
    <dgm:pt modelId="{94E8B5FE-71B9-45D9-A1BD-D702882B10EB}" type="pres">
      <dgm:prSet presAssocID="{D4AC7037-6F0B-4661-9E81-B050C4A774B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51FD4-A413-46BC-88CF-4391E9D12BD0}" type="pres">
      <dgm:prSet presAssocID="{F4EB81F3-515C-4D7D-A2B1-0DA383F69884}" presName="horFlow" presStyleCnt="0"/>
      <dgm:spPr/>
    </dgm:pt>
    <dgm:pt modelId="{E7957F9A-4618-401F-8D48-0D3B7CBE006A}" type="pres">
      <dgm:prSet presAssocID="{F4EB81F3-515C-4D7D-A2B1-0DA383F69884}" presName="bigChev" presStyleLbl="node1" presStyleIdx="0" presStyleCnt="3" custScaleX="41201" custScaleY="18755" custLinFactY="15456" custLinFactNeighborX="-27656" custLinFactNeighborY="100000"/>
      <dgm:spPr/>
      <dgm:t>
        <a:bodyPr/>
        <a:lstStyle/>
        <a:p>
          <a:endParaRPr lang="ru-RU"/>
        </a:p>
      </dgm:t>
    </dgm:pt>
    <dgm:pt modelId="{08F9C42B-BD34-4870-AC6A-A83E36459DD6}" type="pres">
      <dgm:prSet presAssocID="{F4EB81F3-515C-4D7D-A2B1-0DA383F69884}" presName="vSp" presStyleCnt="0"/>
      <dgm:spPr/>
    </dgm:pt>
    <dgm:pt modelId="{91BFC02E-825D-4E83-8961-DEF3C0A4ABC5}" type="pres">
      <dgm:prSet presAssocID="{F48B4349-9392-4D3C-B2B9-8A1AD31D20E0}" presName="horFlow" presStyleCnt="0"/>
      <dgm:spPr/>
    </dgm:pt>
    <dgm:pt modelId="{30A39C65-5963-49C3-B303-2E5B3B704FAF}" type="pres">
      <dgm:prSet presAssocID="{F48B4349-9392-4D3C-B2B9-8A1AD31D20E0}" presName="bigChev" presStyleLbl="node1" presStyleIdx="1" presStyleCnt="3" custScaleX="41892" custScaleY="22252" custLinFactNeighborX="-28337" custLinFactNeighborY="12445"/>
      <dgm:spPr/>
      <dgm:t>
        <a:bodyPr/>
        <a:lstStyle/>
        <a:p>
          <a:endParaRPr lang="ru-RU"/>
        </a:p>
      </dgm:t>
    </dgm:pt>
    <dgm:pt modelId="{488B7990-DE3A-4740-91ED-3E7DBE154A9F}" type="pres">
      <dgm:prSet presAssocID="{F48B4349-9392-4D3C-B2B9-8A1AD31D20E0}" presName="vSp" presStyleCnt="0"/>
      <dgm:spPr/>
    </dgm:pt>
    <dgm:pt modelId="{DE994B27-13CB-4BB3-B86D-8A844DF77C2F}" type="pres">
      <dgm:prSet presAssocID="{DFCBB61C-B923-4383-BF9C-EEF43E9E0AFA}" presName="horFlow" presStyleCnt="0"/>
      <dgm:spPr/>
    </dgm:pt>
    <dgm:pt modelId="{957BAAFD-FA34-4A35-AAC0-0350D9AA201A}" type="pres">
      <dgm:prSet presAssocID="{DFCBB61C-B923-4383-BF9C-EEF43E9E0AFA}" presName="bigChev" presStyleLbl="node1" presStyleIdx="2" presStyleCnt="3" custScaleX="40374" custScaleY="21392" custLinFactNeighborX="-27023" custLinFactNeighborY="12312"/>
      <dgm:spPr/>
      <dgm:t>
        <a:bodyPr/>
        <a:lstStyle/>
        <a:p>
          <a:endParaRPr lang="ru-RU"/>
        </a:p>
      </dgm:t>
    </dgm:pt>
  </dgm:ptLst>
  <dgm:cxnLst>
    <dgm:cxn modelId="{7DDC8D48-242E-4666-8997-C30DDC6EA764}" type="presOf" srcId="{DFCBB61C-B923-4383-BF9C-EEF43E9E0AFA}" destId="{957BAAFD-FA34-4A35-AAC0-0350D9AA201A}" srcOrd="0" destOrd="0" presId="urn:microsoft.com/office/officeart/2005/8/layout/lProcess3"/>
    <dgm:cxn modelId="{A0F6839C-CB7A-4DC5-93C6-2FCAE1354795}" srcId="{D4AC7037-6F0B-4661-9E81-B050C4A774B9}" destId="{DFCBB61C-B923-4383-BF9C-EEF43E9E0AFA}" srcOrd="2" destOrd="0" parTransId="{4B00140A-B76F-4242-90EE-B0FBAC04F449}" sibTransId="{7731F01F-1F64-4675-B1F6-BCC6889C364F}"/>
    <dgm:cxn modelId="{BFB4CCDD-918F-4B0F-A56D-4913F79311E3}" srcId="{D4AC7037-6F0B-4661-9E81-B050C4A774B9}" destId="{F48B4349-9392-4D3C-B2B9-8A1AD31D20E0}" srcOrd="1" destOrd="0" parTransId="{03242438-4FED-4A2C-ADDB-BCAC7B1005A9}" sibTransId="{F44C0F90-C437-4E74-AD92-A5EC69A15F62}"/>
    <dgm:cxn modelId="{8737D244-E5E8-49F9-B173-0438F07BE15A}" type="presOf" srcId="{F4EB81F3-515C-4D7D-A2B1-0DA383F69884}" destId="{E7957F9A-4618-401F-8D48-0D3B7CBE006A}" srcOrd="0" destOrd="0" presId="urn:microsoft.com/office/officeart/2005/8/layout/lProcess3"/>
    <dgm:cxn modelId="{889D0687-6ADC-45D5-ACF5-2D3B81E512ED}" type="presOf" srcId="{D4AC7037-6F0B-4661-9E81-B050C4A774B9}" destId="{94E8B5FE-71B9-45D9-A1BD-D702882B10EB}" srcOrd="0" destOrd="0" presId="urn:microsoft.com/office/officeart/2005/8/layout/lProcess3"/>
    <dgm:cxn modelId="{B5B0527F-2599-46E1-9524-52049A954859}" srcId="{D4AC7037-6F0B-4661-9E81-B050C4A774B9}" destId="{F4EB81F3-515C-4D7D-A2B1-0DA383F69884}" srcOrd="0" destOrd="0" parTransId="{F9CCE0C3-8D25-4FD0-89A4-4D9C64507C57}" sibTransId="{580347B1-C95E-4BA5-B8FF-A0561E3AF266}"/>
    <dgm:cxn modelId="{BD262BD3-8050-4A72-B32B-EF1F61495989}" type="presOf" srcId="{F48B4349-9392-4D3C-B2B9-8A1AD31D20E0}" destId="{30A39C65-5963-49C3-B303-2E5B3B704FAF}" srcOrd="0" destOrd="0" presId="urn:microsoft.com/office/officeart/2005/8/layout/lProcess3"/>
    <dgm:cxn modelId="{F8F3D57E-BA80-4C6F-8D12-2227BBE9DFD0}" type="presParOf" srcId="{94E8B5FE-71B9-45D9-A1BD-D702882B10EB}" destId="{25B51FD4-A413-46BC-88CF-4391E9D12BD0}" srcOrd="0" destOrd="0" presId="urn:microsoft.com/office/officeart/2005/8/layout/lProcess3"/>
    <dgm:cxn modelId="{AEAF4AC7-6E87-47C7-926D-7D4C362191AE}" type="presParOf" srcId="{25B51FD4-A413-46BC-88CF-4391E9D12BD0}" destId="{E7957F9A-4618-401F-8D48-0D3B7CBE006A}" srcOrd="0" destOrd="0" presId="urn:microsoft.com/office/officeart/2005/8/layout/lProcess3"/>
    <dgm:cxn modelId="{072DF9DD-38E4-47DC-A043-5C80EE624814}" type="presParOf" srcId="{94E8B5FE-71B9-45D9-A1BD-D702882B10EB}" destId="{08F9C42B-BD34-4870-AC6A-A83E36459DD6}" srcOrd="1" destOrd="0" presId="urn:microsoft.com/office/officeart/2005/8/layout/lProcess3"/>
    <dgm:cxn modelId="{D0BC3072-21CC-442C-B6D5-0CD718E44936}" type="presParOf" srcId="{94E8B5FE-71B9-45D9-A1BD-D702882B10EB}" destId="{91BFC02E-825D-4E83-8961-DEF3C0A4ABC5}" srcOrd="2" destOrd="0" presId="urn:microsoft.com/office/officeart/2005/8/layout/lProcess3"/>
    <dgm:cxn modelId="{A544FB40-99A2-4A40-A786-7C9D9B2CD995}" type="presParOf" srcId="{91BFC02E-825D-4E83-8961-DEF3C0A4ABC5}" destId="{30A39C65-5963-49C3-B303-2E5B3B704FAF}" srcOrd="0" destOrd="0" presId="urn:microsoft.com/office/officeart/2005/8/layout/lProcess3"/>
    <dgm:cxn modelId="{BB5E008C-702E-4B33-8027-3B4864DF8863}" type="presParOf" srcId="{94E8B5FE-71B9-45D9-A1BD-D702882B10EB}" destId="{488B7990-DE3A-4740-91ED-3E7DBE154A9F}" srcOrd="3" destOrd="0" presId="urn:microsoft.com/office/officeart/2005/8/layout/lProcess3"/>
    <dgm:cxn modelId="{6B4DA372-FD70-4FC6-A97A-6BDA7B2CF7F8}" type="presParOf" srcId="{94E8B5FE-71B9-45D9-A1BD-D702882B10EB}" destId="{DE994B27-13CB-4BB3-B86D-8A844DF77C2F}" srcOrd="4" destOrd="0" presId="urn:microsoft.com/office/officeart/2005/8/layout/lProcess3"/>
    <dgm:cxn modelId="{051CB5C0-4B33-4D4D-83EC-A8FB6F2C0EC7}" type="presParOf" srcId="{DE994B27-13CB-4BB3-B86D-8A844DF77C2F}" destId="{957BAAFD-FA34-4A35-AAC0-0350D9AA201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60790B-8C84-4DAE-9893-A3358E0AC2D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6593F-8CAD-436A-BB83-F6EE9829C3F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</a:t>
          </a:r>
          <a:r>
            <a:rPr lang="en-US" sz="1200" dirty="0" smtClean="0">
              <a:solidFill>
                <a:schemeClr val="tx1"/>
              </a:solidFill>
            </a:rPr>
            <a:t>Online </a:t>
          </a:r>
          <a:r>
            <a:rPr lang="ru-RU" sz="1200" dirty="0" smtClean="0">
              <a:solidFill>
                <a:schemeClr val="tx1"/>
              </a:solidFill>
            </a:rPr>
            <a:t>консультант»</a:t>
          </a:r>
          <a:endParaRPr lang="ru-RU" sz="1200" dirty="0">
            <a:solidFill>
              <a:schemeClr val="tx1"/>
            </a:solidFill>
          </a:endParaRPr>
        </a:p>
      </dgm:t>
    </dgm:pt>
    <dgm:pt modelId="{5AC9BCF6-B2E4-4ECD-8135-49AC1829865B}" type="parTrans" cxnId="{ABEDF2DD-FD6A-4E3A-BE95-8A073AFBA3A3}">
      <dgm:prSet/>
      <dgm:spPr/>
      <dgm:t>
        <a:bodyPr/>
        <a:lstStyle/>
        <a:p>
          <a:endParaRPr lang="ru-RU"/>
        </a:p>
      </dgm:t>
    </dgm:pt>
    <dgm:pt modelId="{1CF1748F-3D09-4888-A42C-ABEA918C6D53}" type="sibTrans" cxnId="{ABEDF2DD-FD6A-4E3A-BE95-8A073AFBA3A3}">
      <dgm:prSet/>
      <dgm:spPr/>
      <dgm:t>
        <a:bodyPr/>
        <a:lstStyle/>
        <a:p>
          <a:endParaRPr lang="ru-RU"/>
        </a:p>
      </dgm:t>
    </dgm:pt>
    <dgm:pt modelId="{A082DCA4-4E24-470B-8CC1-CE56C4CF3E8A}" type="pres">
      <dgm:prSet presAssocID="{8160790B-8C84-4DAE-9893-A3358E0AC2D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1338B0-38C3-4618-9484-DCCE04F1B731}" type="pres">
      <dgm:prSet presAssocID="{9DA6593F-8CAD-436A-BB83-F6EE9829C3F3}" presName="horFlow" presStyleCnt="0"/>
      <dgm:spPr/>
    </dgm:pt>
    <dgm:pt modelId="{AD3D4B1D-3D28-4DA7-B6D8-423745134BC6}" type="pres">
      <dgm:prSet presAssocID="{9DA6593F-8CAD-436A-BB83-F6EE9829C3F3}" presName="bigChev" presStyleLbl="node1" presStyleIdx="0" presStyleCnt="1" custScaleX="70647" custScaleY="44129" custLinFactNeighborX="-9446" custLinFactNeighborY="10869"/>
      <dgm:spPr/>
      <dgm:t>
        <a:bodyPr/>
        <a:lstStyle/>
        <a:p>
          <a:endParaRPr lang="ru-RU"/>
        </a:p>
      </dgm:t>
    </dgm:pt>
  </dgm:ptLst>
  <dgm:cxnLst>
    <dgm:cxn modelId="{ABEDF2DD-FD6A-4E3A-BE95-8A073AFBA3A3}" srcId="{8160790B-8C84-4DAE-9893-A3358E0AC2D0}" destId="{9DA6593F-8CAD-436A-BB83-F6EE9829C3F3}" srcOrd="0" destOrd="0" parTransId="{5AC9BCF6-B2E4-4ECD-8135-49AC1829865B}" sibTransId="{1CF1748F-3D09-4888-A42C-ABEA918C6D53}"/>
    <dgm:cxn modelId="{6B454083-6698-4F87-93C6-5A9CB1961B33}" type="presOf" srcId="{9DA6593F-8CAD-436A-BB83-F6EE9829C3F3}" destId="{AD3D4B1D-3D28-4DA7-B6D8-423745134BC6}" srcOrd="0" destOrd="0" presId="urn:microsoft.com/office/officeart/2005/8/layout/lProcess3"/>
    <dgm:cxn modelId="{5D8FB3C4-ADFD-48E0-A190-AFEAEE7F9D2F}" type="presOf" srcId="{8160790B-8C84-4DAE-9893-A3358E0AC2D0}" destId="{A082DCA4-4E24-470B-8CC1-CE56C4CF3E8A}" srcOrd="0" destOrd="0" presId="urn:microsoft.com/office/officeart/2005/8/layout/lProcess3"/>
    <dgm:cxn modelId="{8B3129F9-C6DB-46B1-900E-F9B9DB1EA133}" type="presParOf" srcId="{A082DCA4-4E24-470B-8CC1-CE56C4CF3E8A}" destId="{AA1338B0-38C3-4618-9484-DCCE04F1B731}" srcOrd="0" destOrd="0" presId="urn:microsoft.com/office/officeart/2005/8/layout/lProcess3"/>
    <dgm:cxn modelId="{47814E59-76C6-4C9D-B97F-0C2C47BE8AC0}" type="presParOf" srcId="{AA1338B0-38C3-4618-9484-DCCE04F1B731}" destId="{AD3D4B1D-3D28-4DA7-B6D8-423745134B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373BC5-BB79-488E-8881-EF14DBC500E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F00EE-F420-4C20-AC1A-817BFFD52AB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Услуга «Диспетчерская служба»</a:t>
          </a:r>
          <a:endParaRPr lang="ru-RU" sz="1200" dirty="0">
            <a:solidFill>
              <a:schemeClr val="tx1"/>
            </a:solidFill>
          </a:endParaRPr>
        </a:p>
      </dgm:t>
    </dgm:pt>
    <dgm:pt modelId="{5E1D3CEF-233E-494E-9FCD-A5DA04840937}" type="parTrans" cxnId="{69061CFE-7AD9-451F-849C-920066E521ED}">
      <dgm:prSet/>
      <dgm:spPr/>
      <dgm:t>
        <a:bodyPr/>
        <a:lstStyle/>
        <a:p>
          <a:endParaRPr lang="ru-RU"/>
        </a:p>
      </dgm:t>
    </dgm:pt>
    <dgm:pt modelId="{40E6214A-EC27-43EE-8876-D10EA34B04AD}" type="sibTrans" cxnId="{69061CFE-7AD9-451F-849C-920066E521ED}">
      <dgm:prSet/>
      <dgm:spPr/>
      <dgm:t>
        <a:bodyPr/>
        <a:lstStyle/>
        <a:p>
          <a:endParaRPr lang="ru-RU"/>
        </a:p>
      </dgm:t>
    </dgm:pt>
    <dgm:pt modelId="{9E5A71A4-85A7-4D80-A762-E3C7F911824B}" type="pres">
      <dgm:prSet presAssocID="{A3373BC5-BB79-488E-8881-EF14DBC500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BCF3C3-7078-446D-93B8-249E40F6CC3D}" type="pres">
      <dgm:prSet presAssocID="{66DF00EE-F420-4C20-AC1A-817BFFD52ABD}" presName="horFlow" presStyleCnt="0"/>
      <dgm:spPr/>
    </dgm:pt>
    <dgm:pt modelId="{5DB5520E-DD4A-4EB2-906F-96B2A33053DD}" type="pres">
      <dgm:prSet presAssocID="{66DF00EE-F420-4C20-AC1A-817BFFD52ABD}" presName="bigChev" presStyleLbl="node1" presStyleIdx="0" presStyleCnt="1" custScaleX="37801" custScaleY="19686" custLinFactNeighborX="-29136" custLinFactNeighborY="-63000"/>
      <dgm:spPr/>
      <dgm:t>
        <a:bodyPr/>
        <a:lstStyle/>
        <a:p>
          <a:endParaRPr lang="ru-RU"/>
        </a:p>
      </dgm:t>
    </dgm:pt>
  </dgm:ptLst>
  <dgm:cxnLst>
    <dgm:cxn modelId="{89405925-02EC-44DE-8B77-D5805240D5BF}" type="presOf" srcId="{66DF00EE-F420-4C20-AC1A-817BFFD52ABD}" destId="{5DB5520E-DD4A-4EB2-906F-96B2A33053DD}" srcOrd="0" destOrd="0" presId="urn:microsoft.com/office/officeart/2005/8/layout/lProcess3"/>
    <dgm:cxn modelId="{69061CFE-7AD9-451F-849C-920066E521ED}" srcId="{A3373BC5-BB79-488E-8881-EF14DBC500E8}" destId="{66DF00EE-F420-4C20-AC1A-817BFFD52ABD}" srcOrd="0" destOrd="0" parTransId="{5E1D3CEF-233E-494E-9FCD-A5DA04840937}" sibTransId="{40E6214A-EC27-43EE-8876-D10EA34B04AD}"/>
    <dgm:cxn modelId="{9926FF5C-5FD9-449D-A157-D05C01177637}" type="presOf" srcId="{A3373BC5-BB79-488E-8881-EF14DBC500E8}" destId="{9E5A71A4-85A7-4D80-A762-E3C7F911824B}" srcOrd="0" destOrd="0" presId="urn:microsoft.com/office/officeart/2005/8/layout/lProcess3"/>
    <dgm:cxn modelId="{22C235F1-82D3-459E-A67D-DFB2E98B9CE9}" type="presParOf" srcId="{9E5A71A4-85A7-4D80-A762-E3C7F911824B}" destId="{0FBCF3C3-7078-446D-93B8-249E40F6CC3D}" srcOrd="0" destOrd="0" presId="urn:microsoft.com/office/officeart/2005/8/layout/lProcess3"/>
    <dgm:cxn modelId="{C8429568-9430-4768-9992-416319518FBD}" type="presParOf" srcId="{0FBCF3C3-7078-446D-93B8-249E40F6CC3D}" destId="{5DB5520E-DD4A-4EB2-906F-96B2A33053D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BA28-26CE-4900-B092-527D7C929A7A}">
      <dsp:nvSpPr>
        <dsp:cNvPr id="0" name=""/>
        <dsp:cNvSpPr/>
      </dsp:nvSpPr>
      <dsp:spPr>
        <a:xfrm>
          <a:off x="10936" y="65348"/>
          <a:ext cx="3711022" cy="1139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«Поиск новых клиентов»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0483" y="65348"/>
        <a:ext cx="2571928" cy="1139094"/>
      </dsp:txXfrm>
    </dsp:sp>
    <dsp:sp modelId="{6DFC9A58-EDA8-4E21-9DA3-350CAB127CDC}">
      <dsp:nvSpPr>
        <dsp:cNvPr id="0" name=""/>
        <dsp:cNvSpPr/>
      </dsp:nvSpPr>
      <dsp:spPr>
        <a:xfrm>
          <a:off x="44329" y="2009564"/>
          <a:ext cx="3689149" cy="1135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«Актуализация базы данных»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11842" y="2009564"/>
        <a:ext cx="2554123" cy="1135026"/>
      </dsp:txXfrm>
    </dsp:sp>
    <dsp:sp modelId="{A5FC4F01-CCC3-43F8-B0AF-E83D57041AEB}">
      <dsp:nvSpPr>
        <dsp:cNvPr id="0" name=""/>
        <dsp:cNvSpPr/>
      </dsp:nvSpPr>
      <dsp:spPr>
        <a:xfrm>
          <a:off x="116337" y="4025788"/>
          <a:ext cx="3545133" cy="1261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«Телефонное информирование»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47127" y="4025788"/>
        <a:ext cx="2283553" cy="126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97F2-E99D-4013-B487-3EA283C2A0E8}">
      <dsp:nvSpPr>
        <dsp:cNvPr id="0" name=""/>
        <dsp:cNvSpPr/>
      </dsp:nvSpPr>
      <dsp:spPr>
        <a:xfrm>
          <a:off x="204688" y="764709"/>
          <a:ext cx="3957066" cy="832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«Контроль качества»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20923" y="764709"/>
        <a:ext cx="3124597" cy="832469"/>
      </dsp:txXfrm>
    </dsp:sp>
    <dsp:sp modelId="{0034E23E-F803-4BC2-BE78-409B77C4AD1E}">
      <dsp:nvSpPr>
        <dsp:cNvPr id="0" name=""/>
        <dsp:cNvSpPr/>
      </dsp:nvSpPr>
      <dsp:spPr>
        <a:xfrm>
          <a:off x="164637" y="2636925"/>
          <a:ext cx="4037167" cy="1020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«Маркетинговые исследования»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75037" y="2636925"/>
        <a:ext cx="3016368" cy="1020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6B31-3DF7-4814-8C64-ABD3DECE8923}">
      <dsp:nvSpPr>
        <dsp:cNvPr id="0" name=""/>
        <dsp:cNvSpPr/>
      </dsp:nvSpPr>
      <dsp:spPr>
        <a:xfrm>
          <a:off x="124038" y="422742"/>
          <a:ext cx="3714109" cy="8957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«Горячая линия</a:t>
          </a:r>
          <a:r>
            <a:rPr lang="ru-RU" sz="1200" kern="1200" dirty="0" smtClean="0">
              <a:solidFill>
                <a:srgbClr val="FF0000"/>
              </a:solidFill>
            </a:rPr>
            <a:t>»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571929" y="422742"/>
        <a:ext cx="2818327" cy="895782"/>
      </dsp:txXfrm>
    </dsp:sp>
    <dsp:sp modelId="{B3713D6D-1DE3-4A34-A6B1-95750D549CD2}">
      <dsp:nvSpPr>
        <dsp:cNvPr id="0" name=""/>
        <dsp:cNvSpPr/>
      </dsp:nvSpPr>
      <dsp:spPr>
        <a:xfrm>
          <a:off x="50886" y="2510976"/>
          <a:ext cx="3771442" cy="9509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«Виртуальный офис» или «Виртуальный секретарь»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26337" y="2510976"/>
        <a:ext cx="2820540" cy="950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43E18-D72E-4E4C-9350-F72F38205962}">
      <dsp:nvSpPr>
        <dsp:cNvPr id="0" name=""/>
        <dsp:cNvSpPr/>
      </dsp:nvSpPr>
      <dsp:spPr>
        <a:xfrm>
          <a:off x="92765" y="418162"/>
          <a:ext cx="4011381" cy="784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«Резервный </a:t>
          </a:r>
          <a:r>
            <a:rPr lang="en-US" sz="1200" kern="1200" dirty="0" smtClean="0">
              <a:solidFill>
                <a:schemeClr val="tx1"/>
              </a:solidFill>
            </a:rPr>
            <a:t>Call center</a:t>
          </a:r>
          <a:r>
            <a:rPr lang="ru-RU" sz="1200" kern="1200" dirty="0" smtClean="0">
              <a:solidFill>
                <a:schemeClr val="tx1"/>
              </a:solidFill>
            </a:rPr>
            <a:t>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85171" y="418162"/>
        <a:ext cx="3226570" cy="784811"/>
      </dsp:txXfrm>
    </dsp:sp>
    <dsp:sp modelId="{9E537D89-AB46-4414-9C12-9DB0D76CFBA3}">
      <dsp:nvSpPr>
        <dsp:cNvPr id="0" name=""/>
        <dsp:cNvSpPr/>
      </dsp:nvSpPr>
      <dsp:spPr>
        <a:xfrm>
          <a:off x="94228" y="1628791"/>
          <a:ext cx="4011381" cy="1049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«Продажа продукта заказчика с входящего звонка»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19222" y="1628791"/>
        <a:ext cx="2961394" cy="1049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57F9A-4618-401F-8D48-0D3B7CBE006A}">
      <dsp:nvSpPr>
        <dsp:cNvPr id="0" name=""/>
        <dsp:cNvSpPr/>
      </dsp:nvSpPr>
      <dsp:spPr>
        <a:xfrm>
          <a:off x="127833" y="5998701"/>
          <a:ext cx="3767419" cy="685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«Аренда операторов»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70824" y="5998701"/>
        <a:ext cx="3081437" cy="685982"/>
      </dsp:txXfrm>
    </dsp:sp>
    <dsp:sp modelId="{30A39C65-5963-49C3-B303-2E5B3B704FAF}">
      <dsp:nvSpPr>
        <dsp:cNvPr id="0" name=""/>
        <dsp:cNvSpPr/>
      </dsp:nvSpPr>
      <dsp:spPr>
        <a:xfrm>
          <a:off x="65562" y="3429018"/>
          <a:ext cx="3830604" cy="8138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«Аренда рабочих мест для операторов»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72507" y="3429018"/>
        <a:ext cx="3016715" cy="813889"/>
      </dsp:txXfrm>
    </dsp:sp>
    <dsp:sp modelId="{957BAAFD-FA34-4A35-AAC0-0350D9AA201A}">
      <dsp:nvSpPr>
        <dsp:cNvPr id="0" name=""/>
        <dsp:cNvSpPr/>
      </dsp:nvSpPr>
      <dsp:spPr>
        <a:xfrm>
          <a:off x="185714" y="4750106"/>
          <a:ext cx="3691798" cy="782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</a:t>
          </a:r>
          <a:r>
            <a:rPr lang="en-US" sz="1200" kern="1200" dirty="0" smtClean="0">
              <a:solidFill>
                <a:schemeClr val="tx1"/>
              </a:solidFill>
            </a:rPr>
            <a:t>IVR</a:t>
          </a:r>
          <a:r>
            <a:rPr lang="ru-RU" sz="1200" kern="1200" dirty="0" smtClean="0">
              <a:solidFill>
                <a:schemeClr val="tx1"/>
              </a:solidFill>
            </a:rPr>
            <a:t> автоматическая обработка вызова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ru-RU" sz="1200" kern="1200" dirty="0" smtClean="0">
              <a:solidFill>
                <a:schemeClr val="tx1"/>
              </a:solidFill>
            </a:rPr>
            <a:t>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76931" y="4750106"/>
        <a:ext cx="2909365" cy="782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4B1D-3D28-4DA7-B6D8-423745134BC6}">
      <dsp:nvSpPr>
        <dsp:cNvPr id="0" name=""/>
        <dsp:cNvSpPr/>
      </dsp:nvSpPr>
      <dsp:spPr>
        <a:xfrm>
          <a:off x="269269" y="1303939"/>
          <a:ext cx="3636952" cy="908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</a:t>
          </a:r>
          <a:r>
            <a:rPr lang="en-US" sz="1200" kern="1200" dirty="0" smtClean="0">
              <a:solidFill>
                <a:schemeClr val="tx1"/>
              </a:solidFill>
            </a:rPr>
            <a:t>Online </a:t>
          </a:r>
          <a:r>
            <a:rPr lang="ru-RU" sz="1200" kern="1200" dirty="0" smtClean="0">
              <a:solidFill>
                <a:schemeClr val="tx1"/>
              </a:solidFill>
            </a:rPr>
            <a:t>консультант»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23627" y="1303939"/>
        <a:ext cx="2728237" cy="908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5520E-DD4A-4EB2-906F-96B2A33053DD}">
      <dsp:nvSpPr>
        <dsp:cNvPr id="0" name=""/>
        <dsp:cNvSpPr/>
      </dsp:nvSpPr>
      <dsp:spPr>
        <a:xfrm>
          <a:off x="179542" y="764694"/>
          <a:ext cx="3456523" cy="7200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Услуга «Диспетчерская служба»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39560" y="764694"/>
        <a:ext cx="2736488" cy="720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EB3B2-3DCD-4FAE-A876-8AEC1976E77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43225-A3B3-4052-BDA8-601C4948E1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820"/>
            <a:ext cx="8229600" cy="8038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Call center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</a:t>
            </a:r>
            <a:r>
              <a:rPr lang="ru-RU" dirty="0" smtClean="0">
                <a:solidFill>
                  <a:srgbClr val="FF0000"/>
                </a:solidFill>
              </a:rPr>
              <a:t>то выгода: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OPERATOR3\Desktop\врем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9" y="2173510"/>
            <a:ext cx="1800200" cy="12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1" y="1251917"/>
            <a:ext cx="239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Время</a:t>
            </a:r>
          </a:p>
          <a:p>
            <a:r>
              <a:rPr lang="ru-RU" sz="1200" dirty="0" smtClean="0"/>
              <a:t>Экономите свое время и время других специалистов вашей компании. Перекладывая часть работы на нас</a:t>
            </a:r>
            <a:endParaRPr lang="ru-RU" sz="1200" dirty="0"/>
          </a:p>
        </p:txBody>
      </p:sp>
      <p:pic>
        <p:nvPicPr>
          <p:cNvPr id="1028" name="Picture 4" descr="C:\Users\OPERATOR3\Desktop\featured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173511"/>
            <a:ext cx="2664297" cy="14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2360" y="198884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59" y="1251917"/>
            <a:ext cx="273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Клиенты</a:t>
            </a:r>
          </a:p>
          <a:p>
            <a:r>
              <a:rPr lang="ru-RU" sz="1200" dirty="0" smtClean="0"/>
              <a:t>Вы получаете «Горячих» клиентов, заинтересовавшихся Вашей компанией </a:t>
            </a:r>
            <a:endParaRPr lang="ru-RU" sz="1200" dirty="0"/>
          </a:p>
        </p:txBody>
      </p:sp>
      <p:pic>
        <p:nvPicPr>
          <p:cNvPr id="1029" name="Picture 5" descr="C:\Users\OPERATOR3\Desktop\b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67580"/>
            <a:ext cx="2664296" cy="12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3808" y="1251917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Отчеты</a:t>
            </a:r>
          </a:p>
          <a:p>
            <a:r>
              <a:rPr lang="ru-RU" sz="1200" dirty="0" smtClean="0"/>
              <a:t>Экономите свое время и время других специалистов вашей компании. Перекладывая часть работы на нас</a:t>
            </a:r>
            <a:endParaRPr lang="ru-RU" sz="1200" dirty="0"/>
          </a:p>
        </p:txBody>
      </p:sp>
      <p:pic>
        <p:nvPicPr>
          <p:cNvPr id="1030" name="Picture 6" descr="C:\Users\OPERATOR3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94" y="4869161"/>
            <a:ext cx="1958727" cy="11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52394" y="3484165"/>
            <a:ext cx="1958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Доход</a:t>
            </a:r>
          </a:p>
          <a:p>
            <a:r>
              <a:rPr lang="ru-RU" sz="1200" dirty="0" smtClean="0"/>
              <a:t>Вы платите только за реальное время обслуживания, а не за время, проведенное сотрудником на рабочем месте </a:t>
            </a:r>
            <a:endParaRPr lang="ru-RU" sz="1200" dirty="0"/>
          </a:p>
        </p:txBody>
      </p:sp>
      <p:pic>
        <p:nvPicPr>
          <p:cNvPr id="1031" name="Picture 7" descr="C:\Users\OPERATOR3\Desktop\скачанные файл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2126233" cy="11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4827" y="3668830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Экономия</a:t>
            </a:r>
          </a:p>
          <a:p>
            <a:r>
              <a:rPr lang="ru-RU" sz="1200" dirty="0" smtClean="0"/>
              <a:t>Повышения эффективности и прибыльности бизнеса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4827" y="623731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Задача нашего</a:t>
            </a:r>
            <a:r>
              <a:rPr lang="en-US" sz="1000" b="1" dirty="0" smtClean="0">
                <a:solidFill>
                  <a:srgbClr val="C00000"/>
                </a:solidFill>
              </a:rPr>
              <a:t> Call center</a:t>
            </a:r>
            <a:r>
              <a:rPr lang="ru-RU" sz="1000" b="1" dirty="0" smtClean="0">
                <a:solidFill>
                  <a:srgbClr val="C00000"/>
                </a:solidFill>
              </a:rPr>
              <a:t>-</a:t>
            </a:r>
            <a:r>
              <a:rPr lang="ru-RU" sz="1000" b="1" dirty="0" smtClean="0"/>
              <a:t> в первую очередь наши услуги предназначены для владельцев и руководителей компаний, которые с их помощью смогут минимизировать операционные затраты на содержание собственного штата и вместе с тем обеспечить своих клиентов  качественной телефонной поддержкой. </a:t>
            </a:r>
            <a:r>
              <a:rPr lang="ru-RU" sz="1000" b="1" dirty="0" smtClean="0">
                <a:solidFill>
                  <a:srgbClr val="C00000"/>
                </a:solidFill>
              </a:rPr>
              <a:t> 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6" y="0"/>
            <a:ext cx="1391414" cy="9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619"/>
            <a:ext cx="684076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Используемое оборудование (защита информации):</a:t>
            </a:r>
            <a:endParaRPr lang="ru-RU" dirty="0"/>
          </a:p>
        </p:txBody>
      </p:sp>
      <p:pic>
        <p:nvPicPr>
          <p:cNvPr id="3074" name="Picture 2" descr="C:\Users\OPERATOR3\Desktop\logo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73471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885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1000" dirty="0" smtClean="0"/>
              <a:t>Наш </a:t>
            </a:r>
            <a:r>
              <a:rPr lang="en-US" sz="1000" dirty="0" smtClean="0"/>
              <a:t>Call center </a:t>
            </a:r>
            <a:r>
              <a:rPr lang="ru-RU" sz="1000" dirty="0" smtClean="0"/>
              <a:t>работает на современной коммуникационной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                                                                   платформе, что позволяет реализовать проекты любой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                                                                   сложности, как входящих, так и исходящих компаний.</a:t>
            </a:r>
          </a:p>
          <a:p>
            <a:endParaRPr lang="ru-RU" sz="1000" dirty="0"/>
          </a:p>
          <a:p>
            <a:r>
              <a:rPr lang="ru-RU" sz="1000" dirty="0" smtClean="0"/>
              <a:t>Использование внешних модулей, мониторинг нагрузки на операторов, а также использование контрольных </a:t>
            </a:r>
            <a:r>
              <a:rPr lang="ru-RU" sz="1000" dirty="0"/>
              <a:t>событий позволяют нам наиболее эффективно использовать</a:t>
            </a:r>
          </a:p>
          <a:p>
            <a:r>
              <a:rPr lang="ru-RU" sz="1000" dirty="0"/>
              <a:t>каждую минуту работы оператора. По заказу клиента возможно сформировать совершенно</a:t>
            </a:r>
          </a:p>
          <a:p>
            <a:r>
              <a:rPr lang="ru-RU" sz="1000" dirty="0"/>
              <a:t>любые имеющиеся в системе отчеты, или создать собственные документы, отражающие</a:t>
            </a:r>
          </a:p>
          <a:p>
            <a:r>
              <a:rPr lang="ru-RU" sz="1000" dirty="0"/>
              <a:t>индивидуальные параметры бизнес-процесса заказчика, к примеру, соотношение</a:t>
            </a:r>
          </a:p>
          <a:p>
            <a:r>
              <a:rPr lang="ru-RU" sz="1000" dirty="0"/>
              <a:t>результативных звонков в исходящих кампаниях по каждому оператору, влияние</a:t>
            </a:r>
          </a:p>
          <a:p>
            <a:r>
              <a:rPr lang="ru-RU" sz="1000" dirty="0"/>
              <a:t>нахождения абонента в очереди на количество потерянных вызовов, распределение</a:t>
            </a:r>
          </a:p>
          <a:p>
            <a:r>
              <a:rPr lang="ru-RU" sz="1000" dirty="0"/>
              <a:t>нагрузки на операторов и уровни обслуживания вызовов.</a:t>
            </a:r>
          </a:p>
          <a:p>
            <a:r>
              <a:rPr lang="ru-RU" sz="1000" dirty="0"/>
              <a:t>• Коммуникационная платформа интегрируется с системой бонусной мотивации, что</a:t>
            </a:r>
          </a:p>
          <a:p>
            <a:r>
              <a:rPr lang="ru-RU" sz="1000" dirty="0"/>
              <a:t>позволяет операторам получать промежуточные итоги по проектам в виде уведомлений,</a:t>
            </a:r>
          </a:p>
          <a:p>
            <a:r>
              <a:rPr lang="ru-RU" sz="1000" dirty="0"/>
              <a:t>таким образом, создается конкуренция между сотрудниками в процессе реализации</a:t>
            </a:r>
          </a:p>
          <a:p>
            <a:r>
              <a:rPr lang="ru-RU" sz="1000" dirty="0"/>
              <a:t>проекта.</a:t>
            </a:r>
          </a:p>
          <a:p>
            <a:r>
              <a:rPr lang="ru-RU" sz="1000" dirty="0"/>
              <a:t>• Существует дополнительная возможность качественной и оперативной работы с</a:t>
            </a:r>
          </a:p>
          <a:p>
            <a:r>
              <a:rPr lang="ru-RU" sz="1000" dirty="0"/>
              <a:t>«горячими» клиентами, достигаемая мгновенным переключением вызовов на специалистов</a:t>
            </a:r>
          </a:p>
          <a:p>
            <a:r>
              <a:rPr lang="ru-RU" sz="1000" dirty="0"/>
              <a:t>компании заказчика, а также отправка e-mail сообщений наиболее компетентным в</a:t>
            </a:r>
          </a:p>
          <a:p>
            <a:r>
              <a:rPr lang="ru-RU" sz="1000" dirty="0"/>
              <a:t>решении вопросов менеджерам.</a:t>
            </a:r>
          </a:p>
          <a:p>
            <a:r>
              <a:rPr lang="ru-RU" sz="1000" dirty="0"/>
              <a:t>• Репликация баз данных с результатами проведенных опросов позволяет постоянно</a:t>
            </a:r>
          </a:p>
          <a:p>
            <a:r>
              <a:rPr lang="ru-RU" sz="1000" dirty="0"/>
              <a:t>поддерживать данные в актуальном состоянии.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736" y="414966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• в системных блоках, которыми оборудованы рабочие места</a:t>
            </a:r>
          </a:p>
          <a:p>
            <a:r>
              <a:rPr lang="ru-RU" sz="1400" dirty="0"/>
              <a:t>операторов, нет CD и иных дисководов</a:t>
            </a:r>
          </a:p>
          <a:p>
            <a:r>
              <a:rPr lang="ru-RU" sz="1400" dirty="0"/>
              <a:t>• USB выходы опечатаны</a:t>
            </a:r>
          </a:p>
          <a:p>
            <a:r>
              <a:rPr lang="ru-RU" sz="1400" dirty="0"/>
              <a:t>• установленное ПО не позволяет скачивать информацию</a:t>
            </a:r>
          </a:p>
          <a:p>
            <a:r>
              <a:rPr lang="ru-RU" sz="1400" dirty="0"/>
              <a:t>• нет свободного выхода в Интернет (каналы открываются только</a:t>
            </a:r>
          </a:p>
          <a:p>
            <a:r>
              <a:rPr lang="ru-RU" sz="1400" dirty="0"/>
              <a:t>на определённые сайты, если это необходимо по проекту)</a:t>
            </a:r>
          </a:p>
          <a:p>
            <a:r>
              <a:rPr lang="ru-RU" sz="1400" dirty="0"/>
              <a:t>• установлены видеокамеры</a:t>
            </a:r>
          </a:p>
          <a:p>
            <a:r>
              <a:rPr lang="ru-RU" sz="1400" dirty="0"/>
              <a:t>• вход на территорию Контакт- центра посторонним исключён:</a:t>
            </a:r>
          </a:p>
          <a:p>
            <a:r>
              <a:rPr lang="ru-RU" sz="1400" dirty="0"/>
              <a:t>используются магнитные пропуски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8212" y="6093296"/>
            <a:ext cx="54726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F0000"/>
                </a:solidFill>
              </a:rPr>
              <a:t>Перед началом проекта, между Заказчиком и Исполнителем подписывается</a:t>
            </a:r>
          </a:p>
          <a:p>
            <a:r>
              <a:rPr lang="ru-RU" sz="1050" b="1" dirty="0">
                <a:solidFill>
                  <a:srgbClr val="FF0000"/>
                </a:solidFill>
              </a:rPr>
              <a:t>«Соглашение о конфиденциальности»</a:t>
            </a:r>
            <a:r>
              <a:rPr lang="ru-RU" sz="1050" dirty="0">
                <a:solidFill>
                  <a:srgbClr val="FF0000"/>
                </a:solidFill>
              </a:rPr>
              <a:t>, по которому компания </a:t>
            </a:r>
            <a:r>
              <a:rPr lang="ru-RU" sz="1050" dirty="0" smtClean="0">
                <a:solidFill>
                  <a:srgbClr val="FF0000"/>
                </a:solidFill>
              </a:rPr>
              <a:t>юридически </a:t>
            </a:r>
            <a:r>
              <a:rPr lang="ru-RU" sz="1050" dirty="0">
                <a:solidFill>
                  <a:srgbClr val="FF0000"/>
                </a:solidFill>
              </a:rPr>
              <a:t>берёт на себя ответственность за сохранность информации.</a:t>
            </a:r>
          </a:p>
        </p:txBody>
      </p:sp>
      <p:pic>
        <p:nvPicPr>
          <p:cNvPr id="3076" name="Picture 4" descr="C:\Users\OPERATOR3\Desktop\pic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0" y="5957148"/>
            <a:ext cx="900852" cy="9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PERATOR3\Desktop\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260968" cy="16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PERATOR3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900238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тренингов и мотивационная схема нацелены на достижение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максимальной эффективности в работе операторов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12313"/>
              </p:ext>
            </p:extLst>
          </p:nvPr>
        </p:nvGraphicFramePr>
        <p:xfrm>
          <a:off x="1475656" y="1124744"/>
          <a:ext cx="60960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  <a:gridCol w="1872208"/>
                <a:gridCol w="1944216"/>
                <a:gridCol w="1823864"/>
              </a:tblGrid>
              <a:tr h="2318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№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Вид тренинга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Периодичность тренинга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Специализация операторов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Тренинг по работе в</a:t>
                      </a:r>
                    </a:p>
                    <a:p>
                      <a:r>
                        <a:rPr lang="ru-RU" sz="1000" dirty="0" smtClean="0"/>
                        <a:t>системе электронной</a:t>
                      </a:r>
                    </a:p>
                    <a:p>
                      <a:r>
                        <a:rPr lang="ru-RU" sz="1000" dirty="0" smtClean="0"/>
                        <a:t>оболочки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единоразово, при вступлении в</a:t>
                      </a:r>
                    </a:p>
                    <a:p>
                      <a:r>
                        <a:rPr lang="ru-RU" sz="1000" dirty="0" smtClean="0"/>
                        <a:t>должность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 операторы 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Тренинг: навыки ведения</a:t>
                      </a:r>
                    </a:p>
                    <a:p>
                      <a:r>
                        <a:rPr lang="ru-RU" sz="1000" dirty="0" smtClean="0"/>
                        <a:t>деловых переговоров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единоразово, при вступлении в</a:t>
                      </a:r>
                    </a:p>
                    <a:p>
                      <a:r>
                        <a:rPr lang="ru-RU" sz="1000" dirty="0" smtClean="0"/>
                        <a:t>должность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 операторы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Тренинг: навыки ведения</a:t>
                      </a:r>
                    </a:p>
                    <a:p>
                      <a:r>
                        <a:rPr lang="ru-RU" sz="1000" dirty="0" smtClean="0"/>
                        <a:t>деловых переговоров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 раз в месяц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операторы,</a:t>
                      </a:r>
                    </a:p>
                    <a:p>
                      <a:r>
                        <a:rPr lang="ru-RU" sz="1000" dirty="0" smtClean="0"/>
                        <a:t>специализирующиеся</a:t>
                      </a:r>
                    </a:p>
                    <a:p>
                      <a:r>
                        <a:rPr lang="ru-RU" sz="1000" dirty="0" smtClean="0"/>
                        <a:t>на продажах по</a:t>
                      </a:r>
                    </a:p>
                    <a:p>
                      <a:r>
                        <a:rPr lang="ru-RU" sz="1000" dirty="0" smtClean="0"/>
                        <a:t>телефону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Проект- тренинг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перед началом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 операторы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Коучинг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перед началом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 операторы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Тематический тренинг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раз в мес.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 операторы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1780" y="458112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Тематика тренинга выбирается в зависимости от необходимости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15719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Операторы имеют фиксированный оклад и бонусную часть.</a:t>
            </a:r>
          </a:p>
          <a:p>
            <a:pPr algn="ctr"/>
            <a:r>
              <a:rPr lang="ru-RU" sz="1400" dirty="0"/>
              <a:t>В зависимости от результативности работы по проектам, они могут</a:t>
            </a:r>
          </a:p>
          <a:p>
            <a:pPr algn="ctr"/>
            <a:r>
              <a:rPr lang="ru-RU" sz="1400" dirty="0"/>
              <a:t>увеличить свой доход на 30%. Эта система позволяет мотивировать</a:t>
            </a:r>
          </a:p>
          <a:p>
            <a:pPr algn="ctr"/>
            <a:r>
              <a:rPr lang="ru-RU" sz="1400" dirty="0"/>
              <a:t>операторов работать максимально эффективно.</a:t>
            </a:r>
          </a:p>
        </p:txBody>
      </p:sp>
    </p:spTree>
    <p:extLst>
      <p:ext uri="{BB962C8B-B14F-4D97-AF65-F5344CB8AC3E}">
        <p14:creationId xmlns:p14="http://schemas.microsoft.com/office/powerpoint/2010/main" val="23514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4638" y="5017472"/>
            <a:ext cx="6336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050061 г. Алматы, пр. Райымбека 348-А офис 510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Тел: +7 (727</a:t>
            </a:r>
            <a:r>
              <a:rPr lang="ru-RU" sz="1400" smtClean="0"/>
              <a:t>) 356-76-64 </a:t>
            </a:r>
            <a:r>
              <a:rPr lang="ru-RU" sz="1400" dirty="0" smtClean="0"/>
              <a:t>вн.121,125</a:t>
            </a:r>
          </a:p>
          <a:p>
            <a:endParaRPr lang="ru-RU" sz="1400" dirty="0"/>
          </a:p>
          <a:p>
            <a:r>
              <a:rPr lang="ru-RU" sz="1400" dirty="0" smtClean="0"/>
              <a:t>Менеджеры по проектам:  Алия</a:t>
            </a:r>
            <a:r>
              <a:rPr lang="en-US" sz="1400" dirty="0" smtClean="0"/>
              <a:t> +7 (771) 765-52-90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Еркебулан +7 (777) 687-77-74 </a:t>
            </a:r>
          </a:p>
          <a:p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64145" y="2851675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Наши заказчики:</a:t>
            </a:r>
            <a:endParaRPr lang="ru-RU" dirty="0"/>
          </a:p>
        </p:txBody>
      </p:sp>
      <p:pic>
        <p:nvPicPr>
          <p:cNvPr id="1026" name="Picture 2" descr="C:\Users\OPERATOR3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3643"/>
            <a:ext cx="1536119" cy="15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PERATOR3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21431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PERATOR3\Desktop\logo RB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7592"/>
            <a:ext cx="23820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PERATOR3\Desktop\1317723258_almaty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7" y="4197695"/>
            <a:ext cx="1830040" cy="16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PERATOR3\Desktop\ig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48" y="2646204"/>
            <a:ext cx="1422937" cy="13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PERATOR3\Desktop\x_9VYEB88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16" y="4197695"/>
            <a:ext cx="152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29" y="16441"/>
            <a:ext cx="3403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440" y="116632"/>
            <a:ext cx="802815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преимущества: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OPERATOR3\Desktop\Новая папка\power point\images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2538"/>
            <a:ext cx="1584176" cy="10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25028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-В коллективе центра работают операторы, являющиеся абсолютными профессионалами в своем деле.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19562" y="1779636"/>
            <a:ext cx="666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-Каждое рабочее место оператора оборудовано компьютером, телефоном и все это подключено к единой системе </a:t>
            </a:r>
            <a:r>
              <a:rPr lang="en-US" sz="1200" dirty="0" smtClean="0"/>
              <a:t>call center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051" name="Picture 3" descr="C:\Users\OPERATOR3\Desktop\Новая папка\power point\images (3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5" y="2564904"/>
            <a:ext cx="158417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562" y="2636912"/>
            <a:ext cx="6540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-Постоянное обучение операторов тренинг менеджерами.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31419" y="2307150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-Предоставление заказчику записей всех разговоров по минимальной цене.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28834" y="3207459"/>
            <a:ext cx="6505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-Высокие требования по подбору, обучению и контролю операторского состава.</a:t>
            </a:r>
          </a:p>
          <a:p>
            <a:endParaRPr lang="ru-RU" sz="1200" dirty="0" smtClean="0"/>
          </a:p>
          <a:p>
            <a:r>
              <a:rPr lang="ru-RU" sz="1200" dirty="0" smtClean="0"/>
              <a:t>-Круглосуточная работа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 smtClean="0"/>
              <a:t>-Многоязычные операторы</a:t>
            </a:r>
          </a:p>
          <a:p>
            <a:endParaRPr lang="ru-RU" sz="1200" dirty="0"/>
          </a:p>
          <a:p>
            <a:r>
              <a:rPr lang="ru-RU" sz="1200" dirty="0" smtClean="0"/>
              <a:t>-Оперативность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31419" y="2930460"/>
            <a:ext cx="684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-Персональный менеджер будет постоянно взаимодействовать с заказчиком.</a:t>
            </a:r>
            <a:endParaRPr lang="ru-RU" sz="1200" dirty="0"/>
          </a:p>
        </p:txBody>
      </p:sp>
      <p:pic>
        <p:nvPicPr>
          <p:cNvPr id="2052" name="Picture 4" descr="C:\Users\OPERATOR3\Desktop\Новая папка\power point\images (4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5" y="3851126"/>
            <a:ext cx="1596034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PERATOR3\Desktop\pCtuN4MHZSa2AZ1pKLkAiMNCH43Hf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86" y="4333645"/>
            <a:ext cx="3211214" cy="25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650" y="5485874"/>
            <a:ext cx="51125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 для нас- всегда особый клиент.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2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9" y="186184"/>
            <a:ext cx="26033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Наши услуги: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627784" y="186184"/>
            <a:ext cx="25922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«Горячая линия»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-Обслуживания интернет-магазина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-Техническая поддержка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-Служба бронирования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-Служба заказов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-Бесплатные звонки на 8-800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2476" y="122317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«Виртуальный офис»</a:t>
            </a:r>
            <a:endParaRPr lang="ru-RU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27784" y="148478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«Резервный </a:t>
            </a:r>
            <a:r>
              <a:rPr lang="en-US" sz="1100" b="1" dirty="0" smtClean="0"/>
              <a:t>Call center</a:t>
            </a:r>
            <a:r>
              <a:rPr lang="ru-RU" sz="1100" b="1" dirty="0" smtClean="0"/>
              <a:t>»</a:t>
            </a:r>
            <a:endParaRPr lang="ru-RU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22476" y="1746394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«Продажа продукта заказчика со             входящего звонка»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2177281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«Поиск новых клиентов»</a:t>
            </a:r>
          </a:p>
          <a:p>
            <a:endParaRPr lang="ru-RU" sz="1100" dirty="0" smtClean="0"/>
          </a:p>
          <a:p>
            <a:r>
              <a:rPr lang="ru-RU" sz="1100" b="1" dirty="0" smtClean="0"/>
              <a:t>«Актуализация базы данных»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«Контроль качества»</a:t>
            </a:r>
            <a:endParaRPr lang="ru-RU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27784" y="317792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«Телефонное информирование»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-обзвон должников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-поздравления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3771781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r>
              <a:rPr lang="ru-RU" sz="1100" b="1" dirty="0" smtClean="0"/>
              <a:t>«Маркетинговые исследования»</a:t>
            </a:r>
            <a:endParaRPr lang="ru-RU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20072" y="186184"/>
            <a:ext cx="288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«Диспетчерская служба»</a:t>
            </a:r>
          </a:p>
          <a:p>
            <a:endParaRPr lang="ru-RU" sz="1100" dirty="0" smtClean="0"/>
          </a:p>
          <a:p>
            <a:r>
              <a:rPr lang="ru-RU" sz="1100" b="1" dirty="0" smtClean="0"/>
              <a:t>«Аренда операторов»</a:t>
            </a:r>
          </a:p>
          <a:p>
            <a:endParaRPr lang="ru-RU" sz="1100" dirty="0" smtClean="0"/>
          </a:p>
          <a:p>
            <a:r>
              <a:rPr lang="ru-RU" sz="1100" b="1" dirty="0" smtClean="0"/>
              <a:t>«Аренда рабочих мест для операторов»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«</a:t>
            </a:r>
            <a:r>
              <a:rPr lang="en-US" sz="1100" b="1" dirty="0" smtClean="0"/>
              <a:t>IVR </a:t>
            </a:r>
            <a:r>
              <a:rPr lang="ru-RU" sz="1100" b="1" dirty="0" smtClean="0"/>
              <a:t>автоматическая обработка вызовов»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«</a:t>
            </a:r>
            <a:r>
              <a:rPr lang="en-US" sz="1100" b="1" dirty="0" smtClean="0"/>
              <a:t>Online</a:t>
            </a:r>
            <a:r>
              <a:rPr lang="ru-RU" sz="1100" b="1" dirty="0" smtClean="0"/>
              <a:t> консультант»</a:t>
            </a:r>
          </a:p>
          <a:p>
            <a:endParaRPr lang="ru-RU" sz="1100" b="1" dirty="0" smtClean="0"/>
          </a:p>
        </p:txBody>
      </p:sp>
      <p:pic>
        <p:nvPicPr>
          <p:cNvPr id="2050" name="Picture 2" descr="C:\Users\OPERATOR3\Desktop\diagra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" y="555516"/>
            <a:ext cx="2653367" cy="17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PERATOR3\Desktop\monito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291"/>
            <a:ext cx="2622476" cy="17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PERATOR3\Desktop\head-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" y="3771781"/>
            <a:ext cx="2603326" cy="14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PERATOR3\Desktop\deals_1_12921937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6" y="4371945"/>
            <a:ext cx="2098526" cy="1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PERATOR3\Desktop\issledovanie_internet_opr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6591"/>
            <a:ext cx="4492450" cy="21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48" y="41990"/>
            <a:ext cx="34563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Исходящий телемаркетинг</a:t>
            </a:r>
            <a:endParaRPr lang="ru-RU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5694709"/>
              </p:ext>
            </p:extLst>
          </p:nvPr>
        </p:nvGraphicFramePr>
        <p:xfrm>
          <a:off x="107504" y="411322"/>
          <a:ext cx="9001000" cy="633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22665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В</a:t>
            </a:r>
            <a:r>
              <a:rPr lang="ru-RU" sz="900" dirty="0" smtClean="0"/>
              <a:t>ключает </a:t>
            </a:r>
            <a:r>
              <a:rPr lang="ru-RU" sz="900" dirty="0"/>
              <a:t>в себя, подготовку презентации о Вашем товаре и услугах и представление её потенциальным клиентам. После прохождения обучения под Ваш продукт операторы </a:t>
            </a:r>
            <a:r>
              <a:rPr lang="en-US" sz="900" dirty="0" smtClean="0"/>
              <a:t>Call centra</a:t>
            </a:r>
            <a:r>
              <a:rPr lang="ru-RU" sz="900" dirty="0" smtClean="0"/>
              <a:t> </a:t>
            </a:r>
            <a:r>
              <a:rPr lang="ru-RU" sz="900" dirty="0"/>
              <a:t>совершают звонки от имени Вашей компании по заранее подготовленной базе данных.</a:t>
            </a:r>
          </a:p>
          <a:p>
            <a:r>
              <a:rPr lang="ru-RU" sz="900" dirty="0"/>
              <a:t>Услуга предполагает выход на лицо, принимающее решение, и проведение презентации (предоставление информации о компании, основных характеристиках Вашего продукта).</a:t>
            </a:r>
          </a:p>
          <a:p>
            <a:r>
              <a:rPr lang="ru-RU" sz="900" dirty="0"/>
              <a:t>Операторы ответят на все возникшие вопросы, отправят коммерческое предложение, в случае заинтересованности зафиксируют необходимую информацию для дальнейшей передачи в удобной для Вас форме.</a:t>
            </a:r>
          </a:p>
          <a:p>
            <a:r>
              <a:rPr lang="ru-RU" sz="900" dirty="0"/>
              <a:t>Необходимая информация о ходе выполнения проекта (количество совершенных звонков, их результативность, а также координаты заинтересованных Клиентов, ожидающих Вашего звонка, заявки на услуги и пр.) поступит к Вам в виде </a:t>
            </a:r>
            <a:r>
              <a:rPr lang="en-US" sz="900" dirty="0" smtClean="0"/>
              <a:t>online</a:t>
            </a:r>
            <a:r>
              <a:rPr lang="ru-RU" sz="900" dirty="0" smtClean="0"/>
              <a:t> </a:t>
            </a:r>
            <a:r>
              <a:rPr lang="ru-RU" sz="900" dirty="0"/>
              <a:t>или в оговоренные сроки предоставления отчетов.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2257981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Э</a:t>
            </a:r>
            <a:r>
              <a:rPr lang="ru-RU" sz="900" dirty="0" smtClean="0"/>
              <a:t>то </a:t>
            </a:r>
            <a:r>
              <a:rPr lang="ru-RU" sz="900" dirty="0"/>
              <a:t>прозвон, проверка и обновление данных в предоставленной вами базе данных.</a:t>
            </a:r>
          </a:p>
          <a:p>
            <a:r>
              <a:rPr lang="ru-RU" sz="900" dirty="0"/>
              <a:t>Операторы </a:t>
            </a:r>
            <a:r>
              <a:rPr lang="en-US" sz="900" dirty="0" smtClean="0"/>
              <a:t>call centra</a:t>
            </a:r>
            <a:r>
              <a:rPr lang="ru-RU" sz="900" dirty="0" smtClean="0"/>
              <a:t> </a:t>
            </a:r>
            <a:r>
              <a:rPr lang="ru-RU" sz="900" dirty="0"/>
              <a:t>прозвонят предоставленную Вами базу данных и сделают при этом все необходимые исправления, добавления и исключения данных (наименование организаций, адрес, ФИО необходимых контактных лиц, их номера телефонов, </a:t>
            </a:r>
            <a:r>
              <a:rPr lang="ru-RU" sz="900" dirty="0" smtClean="0"/>
              <a:t>e-</a:t>
            </a:r>
            <a:r>
              <a:rPr lang="en-US" sz="900" dirty="0" smtClean="0"/>
              <a:t> </a:t>
            </a:r>
            <a:r>
              <a:rPr lang="ru-RU" sz="900" dirty="0" smtClean="0"/>
              <a:t>mail </a:t>
            </a:r>
            <a:r>
              <a:rPr lang="ru-RU" sz="900" dirty="0"/>
              <a:t>и пр.). Мы соберем необходимую Вам информацию: ФИО генерального директора или маркетолога, количество компьютеров в компании и пр.</a:t>
            </a:r>
          </a:p>
          <a:p>
            <a:r>
              <a:rPr lang="ru-RU" sz="900" dirty="0"/>
              <a:t>В результате, все контакты вашей Базы данных будут актуальны, как и ваши услуги. Актуализация баз данных от нашей компании позволит Вашей организации всегда обладать новой, качественной и полезной информацией, позволяющей Вашей компании развиваться и завоевывать новые позиции на рынке.</a:t>
            </a:r>
          </a:p>
          <a:p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4012307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Э</a:t>
            </a:r>
            <a:r>
              <a:rPr lang="ru-RU" sz="900" dirty="0" smtClean="0"/>
              <a:t>то </a:t>
            </a:r>
            <a:r>
              <a:rPr lang="ru-RU" sz="900" dirty="0"/>
              <a:t>первичное информирование ваших клиентов о любых событиях. Это может быть массовый обзвон имеющихся или потенциальных клиентов вашей компании об акция, скидках, открытия новых торговых точек, изменения ваших контактных данных и т.д. Возможны Поздравления с праздниками, когда Партнеров и Клиентов Вашей компании по предоставленной Вами базе данных поздравляют в режиме телефонного звонка от имени Вашей компании или Руководства.</a:t>
            </a:r>
          </a:p>
          <a:p>
            <a:r>
              <a:rPr lang="ru-RU" sz="900" dirty="0"/>
              <a:t>Сотрудники </a:t>
            </a:r>
            <a:r>
              <a:rPr lang="en-US" sz="900" dirty="0"/>
              <a:t>C</a:t>
            </a:r>
            <a:r>
              <a:rPr lang="ru-RU" sz="900" dirty="0" smtClean="0"/>
              <a:t>all</a:t>
            </a:r>
            <a:r>
              <a:rPr lang="en-US" sz="900" dirty="0" smtClean="0"/>
              <a:t> centra</a:t>
            </a:r>
            <a:r>
              <a:rPr lang="ru-RU" sz="900" dirty="0" smtClean="0"/>
              <a:t> </a:t>
            </a:r>
            <a:r>
              <a:rPr lang="ru-RU" sz="900" dirty="0"/>
              <a:t>обзвонят ваших клиентов или партнёров, поздравят с праздниками, расскажут актуальные новости, напомнят о существующих обязательствах современной оплаты и т.д.</a:t>
            </a:r>
          </a:p>
          <a:p>
            <a:r>
              <a:rPr lang="ru-RU" sz="900" dirty="0"/>
              <a:t>Или Оповещение должников о возникновении задолженности, сумме и сроках её погашения. В ходе оповещения об имеющейся задолженности оператор </a:t>
            </a:r>
            <a:r>
              <a:rPr lang="en-US" sz="900" dirty="0" smtClean="0"/>
              <a:t>Call centra</a:t>
            </a:r>
            <a:r>
              <a:rPr lang="ru-RU" sz="900" dirty="0" smtClean="0"/>
              <a:t> </a:t>
            </a:r>
            <a:r>
              <a:rPr lang="ru-RU" sz="900" dirty="0"/>
              <a:t>может, как вариант, выяснить причины возникшего долга и предоставить детальный отчет по каждому клиенту и полученных от него сведениях.</a:t>
            </a:r>
          </a:p>
          <a:p>
            <a:r>
              <a:rPr lang="ru-RU" sz="900" dirty="0"/>
              <a:t>Наш </a:t>
            </a:r>
            <a:r>
              <a:rPr lang="en-US" sz="900" dirty="0" smtClean="0"/>
              <a:t>Call center</a:t>
            </a:r>
            <a:r>
              <a:rPr lang="ru-RU" sz="900" dirty="0" smtClean="0"/>
              <a:t> </a:t>
            </a:r>
            <a:r>
              <a:rPr lang="ru-RU" sz="900" dirty="0"/>
              <a:t>предлагает на Ваш выбор четыре возможных варианта выполнения такой услуги:</a:t>
            </a:r>
          </a:p>
          <a:p>
            <a:r>
              <a:rPr lang="ru-RU" sz="900" dirty="0"/>
              <a:t>- автоматический обзвон (IVR);</a:t>
            </a:r>
          </a:p>
          <a:p>
            <a:r>
              <a:rPr lang="ru-RU" sz="900" dirty="0"/>
              <a:t>- обзвон должников операторами </a:t>
            </a:r>
            <a:r>
              <a:rPr lang="en-US" sz="900" dirty="0" smtClean="0"/>
              <a:t>Call centra</a:t>
            </a:r>
            <a:r>
              <a:rPr lang="ru-RU" sz="900" dirty="0" smtClean="0"/>
              <a:t>;</a:t>
            </a:r>
            <a:endParaRPr lang="ru-RU" sz="900" dirty="0"/>
          </a:p>
          <a:p>
            <a:r>
              <a:rPr lang="ru-RU" sz="900" dirty="0"/>
              <a:t>- отправка sms-уведомлений ;</a:t>
            </a:r>
          </a:p>
          <a:p>
            <a:r>
              <a:rPr lang="ru-RU" sz="900" dirty="0"/>
              <a:t>- рассылку электронных писем,</a:t>
            </a:r>
          </a:p>
          <a:p>
            <a:r>
              <a:rPr lang="ru-RU" sz="900" dirty="0"/>
              <a:t>А так же любые сочетая этих вариантов</a:t>
            </a:r>
            <a:r>
              <a:rPr lang="ru-RU" sz="900" dirty="0" smtClean="0"/>
              <a:t>.</a:t>
            </a:r>
            <a:endParaRPr lang="ru-RU" sz="9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62256"/>
              </p:ext>
            </p:extLst>
          </p:nvPr>
        </p:nvGraphicFramePr>
        <p:xfrm>
          <a:off x="3851920" y="243840"/>
          <a:ext cx="5119360" cy="1981200"/>
        </p:xfrm>
        <a:graphic>
          <a:graphicData uri="http://schemas.openxmlformats.org/drawingml/2006/table">
            <a:tbl>
              <a:tblPr/>
              <a:tblGrid>
                <a:gridCol w="5119360"/>
              </a:tblGrid>
              <a:tr h="1981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30035"/>
              </p:ext>
            </p:extLst>
          </p:nvPr>
        </p:nvGraphicFramePr>
        <p:xfrm>
          <a:off x="3851920" y="2276872"/>
          <a:ext cx="5119360" cy="1563608"/>
        </p:xfrm>
        <a:graphic>
          <a:graphicData uri="http://schemas.openxmlformats.org/drawingml/2006/table">
            <a:tbl>
              <a:tblPr/>
              <a:tblGrid>
                <a:gridCol w="5119360"/>
              </a:tblGrid>
              <a:tr h="1563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97634"/>
              </p:ext>
            </p:extLst>
          </p:nvPr>
        </p:nvGraphicFramePr>
        <p:xfrm>
          <a:off x="3851920" y="4003040"/>
          <a:ext cx="5139680" cy="2804160"/>
        </p:xfrm>
        <a:graphic>
          <a:graphicData uri="http://schemas.openxmlformats.org/drawingml/2006/table">
            <a:tbl>
              <a:tblPr/>
              <a:tblGrid>
                <a:gridCol w="5139680"/>
              </a:tblGrid>
              <a:tr h="2804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9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6022392"/>
              </p:ext>
            </p:extLst>
          </p:nvPr>
        </p:nvGraphicFramePr>
        <p:xfrm>
          <a:off x="10160" y="0"/>
          <a:ext cx="9144000" cy="664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1960" y="620688"/>
            <a:ext cx="49320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</a:t>
            </a:r>
            <a:r>
              <a:rPr lang="ru-RU" sz="900" dirty="0" smtClean="0"/>
              <a:t>анная </a:t>
            </a:r>
            <a:r>
              <a:rPr lang="ru-RU" sz="900" dirty="0"/>
              <a:t>услуга позволяет получить достоверную информацию о работе вашей компании, сотрудниках, качестве предоставленных вами услуг или товаров по средствам обзвона предоставленной вами базы данных ваших клиентов.</a:t>
            </a:r>
          </a:p>
          <a:p>
            <a:r>
              <a:rPr lang="ru-RU" sz="900" dirty="0"/>
              <a:t>Операторы будут систематически обзванивать предложенные контакты на предмет выявления удовлетворенности и пожеланий Ваших клиентов, выявления слабых мест в процессе обслуживания.</a:t>
            </a:r>
          </a:p>
          <a:p>
            <a:r>
              <a:rPr lang="ru-RU" sz="900" dirty="0"/>
              <a:t>Все собранные данные мы передадим Вам в виде отчетов, которые помогут сформировать объективную картину отношения клиентов к Вашей компании.</a:t>
            </a:r>
          </a:p>
          <a:p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2236515"/>
            <a:ext cx="4932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Данная </a:t>
            </a:r>
            <a:r>
              <a:rPr lang="ru-RU" sz="900" dirty="0"/>
              <a:t>услуга открывает много возможностей. Во-первых, это отличный способ быстро собрать информацию о конкурентоспособности товара и услуг, предоставляемых компанией. Во-вторых, можно получить данные о соотношении спроса и предложения. В-третьих, проведение опросов позволяет выяснить позицию покупателей относительно товара. И наконец, телефонные опросы – это возможность продвижения товаров и услуг. Для наиболее успешного развития бизнеса телефонные опросы совмещают с телефонными продажами.</a:t>
            </a:r>
          </a:p>
          <a:p>
            <a:r>
              <a:rPr lang="ru-RU" sz="900" dirty="0"/>
              <a:t>Вы предоставляете нам необходимую анкету для опроса и даете описание аудитории для подбора базы данных или предоставляете свою базу.</a:t>
            </a:r>
          </a:p>
          <a:p>
            <a:r>
              <a:rPr lang="ru-RU" sz="900" dirty="0"/>
              <a:t>В установленные сроки мы проводим телефонный маркетинг и собираем необходимую Вам информацию.</a:t>
            </a:r>
          </a:p>
          <a:p>
            <a:r>
              <a:rPr lang="ru-RU" sz="900" dirty="0"/>
              <a:t>Отчет по опросу мы можем предоставить: в виде заполненных анкет, в виде базы данных с ответами и комментариями респондентов.</a:t>
            </a:r>
          </a:p>
          <a:p>
            <a:endParaRPr lang="ru-RU" sz="900" dirty="0"/>
          </a:p>
        </p:txBody>
      </p:sp>
      <p:pic>
        <p:nvPicPr>
          <p:cNvPr id="1026" name="Picture 2" descr="C:\Users\OPERATOR3\Desktop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34794"/>
            <a:ext cx="7644603" cy="18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6699"/>
              </p:ext>
            </p:extLst>
          </p:nvPr>
        </p:nvGraphicFramePr>
        <p:xfrm>
          <a:off x="4226560" y="599440"/>
          <a:ext cx="4836160" cy="1300480"/>
        </p:xfrm>
        <a:graphic>
          <a:graphicData uri="http://schemas.openxmlformats.org/drawingml/2006/table">
            <a:tbl>
              <a:tblPr/>
              <a:tblGrid>
                <a:gridCol w="4836160"/>
              </a:tblGrid>
              <a:tr h="1300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36720" y="2245360"/>
          <a:ext cx="4836160" cy="2062480"/>
        </p:xfrm>
        <a:graphic>
          <a:graphicData uri="http://schemas.openxmlformats.org/drawingml/2006/table">
            <a:tbl>
              <a:tblPr/>
              <a:tblGrid>
                <a:gridCol w="4836160"/>
              </a:tblGrid>
              <a:tr h="2062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6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32403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Входящий телемаркетинг:</a:t>
            </a:r>
            <a:endParaRPr lang="ru-RU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4644807"/>
              </p:ext>
            </p:extLst>
          </p:nvPr>
        </p:nvGraphicFramePr>
        <p:xfrm>
          <a:off x="0" y="557972"/>
          <a:ext cx="9144000" cy="630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1920" y="836712"/>
            <a:ext cx="51125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Предусматривает </a:t>
            </a:r>
            <a:r>
              <a:rPr lang="ru-RU" sz="900" dirty="0"/>
              <a:t>много различных вариантов обслуживания. Операторы-консультанты КЦ принимают звонки на многоканальный номер телефона согласно индивидуально составленному для Вашей компании сценарию. В ходе разговора Клиенты получают максимально подробную информацию о потребительских свойствах продукта, условиях проводимой рекламной акции или конкурса и т.д. При необходимости операторы могут регистрировать Клиентов, оформлять с их слов заказ, осуществлять продажу ваших товаров и услуг.</a:t>
            </a:r>
          </a:p>
          <a:p>
            <a:r>
              <a:rPr lang="ru-RU" sz="900" dirty="0"/>
              <a:t>Отчеты об услуге "Горячая линия" Вы можете получать ежедневно или раз в месяц. В нем будет указываться время и продолжительность звонков, тематика обращений, а также регистрационные данные Заказчиков (если предусмотрена регистрация).</a:t>
            </a:r>
          </a:p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452539"/>
            <a:ext cx="50405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</a:t>
            </a:r>
            <a:r>
              <a:rPr lang="ru-RU" sz="900" dirty="0" smtClean="0"/>
              <a:t>анная </a:t>
            </a:r>
            <a:r>
              <a:rPr lang="ru-RU" sz="900" dirty="0"/>
              <a:t>услуга поможет вашей компании иметь ваше представительство в любом городе при этом, не тратя средств на оборудования офиса и наем персонала. «Виртуальный офис» включает в себя:</a:t>
            </a:r>
          </a:p>
          <a:p>
            <a:r>
              <a:rPr lang="ru-RU" sz="900" dirty="0"/>
              <a:t>- выделение семизначного "виртуального" городского номера телефона или номера 8 800, на который поступают звонки от Ваших Клиентов и Партнеров;</a:t>
            </a:r>
          </a:p>
          <a:p>
            <a:r>
              <a:rPr lang="ru-RU" sz="900" dirty="0"/>
              <a:t>- специалисты КЦ разрабатывают специальный сценарий телефонных разговоров, в который включена информация о Вашей компании, товарах, услугах, акциях и т.п.;</a:t>
            </a:r>
          </a:p>
          <a:p>
            <a:r>
              <a:rPr lang="ru-RU" sz="900" dirty="0"/>
              <a:t>- </a:t>
            </a:r>
            <a:r>
              <a:rPr lang="ru-RU" sz="900" dirty="0" smtClean="0"/>
              <a:t>операторы-консультанты</a:t>
            </a:r>
            <a:r>
              <a:rPr lang="en-US" sz="900" dirty="0" smtClean="0"/>
              <a:t> Call centera </a:t>
            </a:r>
            <a:r>
              <a:rPr lang="ru-RU" sz="900" dirty="0" smtClean="0"/>
              <a:t> </a:t>
            </a:r>
            <a:r>
              <a:rPr lang="ru-RU" sz="900" dirty="0"/>
              <a:t>принимают и распределяют поступающие звонки между Вашими сотрудниками или записывают информацию для последующей отправки на Ваш электронный адрес. Операторы ответят на все типовые вопросы, тем самым снимется нагрузка с квалифицированных специалистов Вашей компании.</a:t>
            </a:r>
          </a:p>
          <a:p>
            <a:r>
              <a:rPr lang="ru-RU" sz="900" dirty="0"/>
              <a:t>Помимо этого операторы </a:t>
            </a:r>
            <a:r>
              <a:rPr lang="en-US" sz="900" dirty="0" smtClean="0"/>
              <a:t>Call-centra</a:t>
            </a:r>
            <a:r>
              <a:rPr lang="ru-RU" sz="900" dirty="0" smtClean="0"/>
              <a:t> </a:t>
            </a:r>
            <a:r>
              <a:rPr lang="ru-RU" sz="900" dirty="0"/>
              <a:t>могут получать и обрабатывать Ваши e-mail и сообщения. Благодаря этому Вы получаете круглосуточно функционирующий офис с минимальными затратами!</a:t>
            </a:r>
          </a:p>
          <a:p>
            <a:r>
              <a:rPr lang="ru-RU" sz="900" dirty="0"/>
              <a:t>- Виртуальный секретарь- это сотрудник нашей компании, который ответит на звонки Ваших клиентов и партнеров в том случае, если сотрудники Вашей компании заняты или не могут ответить на звонок. Виртуальный секретарь предоставит всю необходимую информацию. При этом он не заменяет Ваших работников, а является поддержкой в затруднительных ситуациях. Наши сотрудники перед началом работы подробно изучают информацию о продукции и услугах, предоставляемых Вашей компанией. Затем составляется возможный сценарий разговора с Вашими клиентами, что позволит виртуальному секретарю дать компетентную информацию клиентам по всем вопросам.</a:t>
            </a:r>
          </a:p>
          <a:p>
            <a:endParaRPr lang="ru-RU" sz="9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23127"/>
              </p:ext>
            </p:extLst>
          </p:nvPr>
        </p:nvGraphicFramePr>
        <p:xfrm>
          <a:off x="3923928" y="772160"/>
          <a:ext cx="5006712" cy="1564640"/>
        </p:xfrm>
        <a:graphic>
          <a:graphicData uri="http://schemas.openxmlformats.org/drawingml/2006/table">
            <a:tbl>
              <a:tblPr/>
              <a:tblGrid>
                <a:gridCol w="5006712"/>
              </a:tblGrid>
              <a:tr h="156464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26936"/>
              </p:ext>
            </p:extLst>
          </p:nvPr>
        </p:nvGraphicFramePr>
        <p:xfrm>
          <a:off x="3923928" y="2438400"/>
          <a:ext cx="5016872" cy="3545840"/>
        </p:xfrm>
        <a:graphic>
          <a:graphicData uri="http://schemas.openxmlformats.org/drawingml/2006/table">
            <a:tbl>
              <a:tblPr/>
              <a:tblGrid>
                <a:gridCol w="5016872"/>
              </a:tblGrid>
              <a:tr h="3545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99893694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476672"/>
            <a:ext cx="50040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В </a:t>
            </a:r>
            <a:r>
              <a:rPr lang="ru-RU" sz="900" dirty="0"/>
              <a:t>минуты пиковой нагрузки </a:t>
            </a:r>
            <a:r>
              <a:rPr lang="ru-RU" sz="900" dirty="0" smtClean="0"/>
              <a:t>или </a:t>
            </a:r>
            <a:r>
              <a:rPr lang="ru-RU" sz="900" dirty="0"/>
              <a:t>при выходе из строя Вашего </a:t>
            </a:r>
            <a:r>
              <a:rPr lang="en-US" sz="900" dirty="0" smtClean="0"/>
              <a:t>Call centra</a:t>
            </a:r>
            <a:r>
              <a:rPr lang="ru-RU" sz="900" dirty="0" smtClean="0"/>
              <a:t> </a:t>
            </a:r>
            <a:r>
              <a:rPr lang="ru-RU" sz="900" dirty="0"/>
              <a:t>(обрыв линии, отключение электричества, пропадание доступа в Интернет и т.д.) вызовы, поступившие на Ваших операторов и не принятые в установленное время (например, в первые 20 секунд), переводятся на специалистов нашего </a:t>
            </a:r>
            <a:r>
              <a:rPr lang="en-US" sz="900" dirty="0" smtClean="0"/>
              <a:t>Call centra</a:t>
            </a:r>
            <a:r>
              <a:rPr lang="ru-RU" sz="900" dirty="0" smtClean="0"/>
              <a:t>, </a:t>
            </a:r>
            <a:r>
              <a:rPr lang="ru-RU" sz="900" dirty="0"/>
              <a:t>что позволяет вам не терять своих клиентов и их хорошего к вам расположения.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4144" y="1484784"/>
            <a:ext cx="5004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Данная </a:t>
            </a:r>
            <a:r>
              <a:rPr lang="ru-RU" sz="900" dirty="0"/>
              <a:t>услуга основывается на принципе работы Горячей Линии, но в отличие от нее носит не только информативный характер, но и поддерживает все технологии активных продаж. Кардинальное отличие услуги от холодных звонков заключается в том, что абонент сам звонит по телефону горячей линии, чтобы получить качественную консультацию по товарам/услугам компании. То есть он уже заинтересован в том или ином продукте компании или является пользователем предоставляемых Вами услуг. Наши операторы:</a:t>
            </a:r>
          </a:p>
          <a:p>
            <a:r>
              <a:rPr lang="ru-RU" sz="900" dirty="0"/>
              <a:t>- посоветуют Вашему клиенту приобрести здесь и сейчас что-либо дополнительно к тому, что уже у него имеется или предложат комплексное </a:t>
            </a:r>
            <a:r>
              <a:rPr lang="ru-RU" sz="900" dirty="0" smtClean="0"/>
              <a:t>решение.</a:t>
            </a:r>
            <a:endParaRPr lang="ru-RU" sz="900" dirty="0"/>
          </a:p>
          <a:p>
            <a:endParaRPr lang="ru-RU" sz="900" dirty="0"/>
          </a:p>
        </p:txBody>
      </p:sp>
      <p:pic>
        <p:nvPicPr>
          <p:cNvPr id="3074" name="Picture 2" descr="C:\Users\OPERATOR3\Desktop\скачанные файл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60" y="3114571"/>
            <a:ext cx="6402139" cy="18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661248"/>
            <a:ext cx="727280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Мы работаем индивидуально под каждого заказчика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01602"/>
              </p:ext>
            </p:extLst>
          </p:nvPr>
        </p:nvGraphicFramePr>
        <p:xfrm>
          <a:off x="4135120" y="467360"/>
          <a:ext cx="4901376" cy="873408"/>
        </p:xfrm>
        <a:graphic>
          <a:graphicData uri="http://schemas.openxmlformats.org/drawingml/2006/table">
            <a:tbl>
              <a:tblPr/>
              <a:tblGrid>
                <a:gridCol w="4901376"/>
              </a:tblGrid>
              <a:tr h="873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24960" y="1503680"/>
          <a:ext cx="4937760" cy="1524000"/>
        </p:xfrm>
        <a:graphic>
          <a:graphicData uri="http://schemas.openxmlformats.org/drawingml/2006/table">
            <a:tbl>
              <a:tblPr/>
              <a:tblGrid>
                <a:gridCol w="4937760"/>
              </a:tblGrid>
              <a:tr h="15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9031267"/>
              </p:ext>
            </p:extLst>
          </p:nvPr>
        </p:nvGraphicFramePr>
        <p:xfrm>
          <a:off x="-25637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2724" y="603835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Э</a:t>
            </a:r>
            <a:r>
              <a:rPr lang="ru-RU" sz="900" dirty="0" smtClean="0"/>
              <a:t>то </a:t>
            </a:r>
            <a:r>
              <a:rPr lang="ru-RU" sz="900" dirty="0"/>
              <a:t>привлечение компанией внештатного специалиста (операторов КЦ), имеющего соответствующие знания, профессиональные навыки и опыт на время выполнения определённого проекта или на постоянной основе с целью экономии временных и денежных ресурсов.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96497"/>
              </p:ext>
            </p:extLst>
          </p:nvPr>
        </p:nvGraphicFramePr>
        <p:xfrm>
          <a:off x="3989329" y="5965478"/>
          <a:ext cx="4955341" cy="792088"/>
        </p:xfrm>
        <a:graphic>
          <a:graphicData uri="http://schemas.openxmlformats.org/drawingml/2006/table">
            <a:tbl>
              <a:tblPr/>
              <a:tblGrid>
                <a:gridCol w="4955341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2724" y="3296224"/>
            <a:ext cx="49685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Данная услуга поможет вам, собственными силами реализовать краткосрочный проект  по массовому </a:t>
            </a:r>
            <a:r>
              <a:rPr lang="ru-RU" sz="900" dirty="0" err="1"/>
              <a:t>обзвону</a:t>
            </a:r>
            <a:r>
              <a:rPr lang="ru-RU" sz="900" dirty="0"/>
              <a:t> (опросы, приглашения и т.д. ) без необходимого оборудования рабочего места. На территории КЦ выделяются оборудованные рабочие места с выходом в Интернет, автоматической системой набора номера и специальным программным обеспечением.</a:t>
            </a:r>
          </a:p>
          <a:p>
            <a:r>
              <a:rPr lang="ru-RU" sz="900" dirty="0"/>
              <a:t>Арендованные рабочие места обеспечиваются постоянной технической поддержкой.</a:t>
            </a:r>
          </a:p>
          <a:p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14053"/>
              </p:ext>
            </p:extLst>
          </p:nvPr>
        </p:nvGraphicFramePr>
        <p:xfrm>
          <a:off x="3979178" y="3296224"/>
          <a:ext cx="4956560" cy="1080120"/>
        </p:xfrm>
        <a:graphic>
          <a:graphicData uri="http://schemas.openxmlformats.org/drawingml/2006/table">
            <a:tbl>
              <a:tblPr/>
              <a:tblGrid>
                <a:gridCol w="4956560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2724" y="47251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(Система Интерактивного Голосового Ответа) - используется при входящих звонках для быстрого обслуживания клиентов со стандартными запросами. Информация транслируется звонящим в виде проигрываемого сообщения и предлагается вариант автоматических действий: «нажмите 1, …», «введите номер вашего счета» и тому подобное. Вплоть до полного выполнения заказа или соединения для этого с нужным и наиболее подготовленным сотрудником.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36057"/>
              </p:ext>
            </p:extLst>
          </p:nvPr>
        </p:nvGraphicFramePr>
        <p:xfrm>
          <a:off x="3981703" y="4725144"/>
          <a:ext cx="4939470" cy="923330"/>
        </p:xfrm>
        <a:graphic>
          <a:graphicData uri="http://schemas.openxmlformats.org/drawingml/2006/table">
            <a:tbl>
              <a:tblPr/>
              <a:tblGrid>
                <a:gridCol w="4939470"/>
              </a:tblGrid>
              <a:tr h="923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08277268"/>
              </p:ext>
            </p:extLst>
          </p:nvPr>
        </p:nvGraphicFramePr>
        <p:xfrm>
          <a:off x="0" y="0"/>
          <a:ext cx="5148064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03555" y="188640"/>
            <a:ext cx="4968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Специально обученный оператор находится на Вашем сайте 24 часа в сутки, 365 дней в году, и следит за активностью на нем. Используя специальное программное обеспечение, оператор-консультант вступает с посетителями в разговор. Далее предусмотрено два возможных сценария.</a:t>
            </a:r>
          </a:p>
          <a:p>
            <a:r>
              <a:rPr lang="ru-RU" sz="900" i="1" dirty="0"/>
              <a:t>Первый сценарий</a:t>
            </a:r>
            <a:r>
              <a:rPr lang="ru-RU" sz="900" dirty="0"/>
              <a:t> – Консультант отвечает на вопросы, поступившие от Посетителей сайта. </a:t>
            </a:r>
          </a:p>
          <a:p>
            <a:r>
              <a:rPr lang="ru-RU" sz="900" dirty="0"/>
              <a:t>Благодаря специальной кнопке, установленной на Вашем сайте, посетитель имеет возможность получить консультацию по любому профильному для Вас вопросу. В это время у оператора появляется окошко, в котором он видит вопрос Вашего Посетителя. Устанавливается контакт. Оператор может оформлять заявки на товар для интернет-магазинов, получить заказы на доставку товаров, давать информацию о Вашем продукте, его стоимости или «вывести» посетителя на телефонный разговор. Дальнейшее телефонное общение может проводить тот же оператор либо сотрудник Вашей компании.</a:t>
            </a:r>
          </a:p>
          <a:p>
            <a:r>
              <a:rPr lang="ru-RU" sz="900" i="1" dirty="0"/>
              <a:t>Второй сценарий</a:t>
            </a:r>
            <a:r>
              <a:rPr lang="ru-RU" sz="900" dirty="0"/>
              <a:t> – Консультант самостоятельно вызывает Посетителей сайта на диалог.</a:t>
            </a:r>
          </a:p>
          <a:p>
            <a:r>
              <a:rPr lang="ru-RU" sz="900" dirty="0"/>
              <a:t>Оператор-консультант отвечает на вопросы, запрашивает контактные данные, ФИО и название компании для последующего звонка Ваших менеджеров (услуга - "Активные продажи"). Консультант видит, откуда этот человек (страна, город), что его интересует (по какому запросу он к Вам пришел и с какой поисковой системы).</a:t>
            </a:r>
          </a:p>
          <a:p>
            <a:endParaRPr lang="ru-RU" sz="9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58222"/>
              </p:ext>
            </p:extLst>
          </p:nvPr>
        </p:nvGraphicFramePr>
        <p:xfrm>
          <a:off x="3982724" y="116632"/>
          <a:ext cx="4948015" cy="3021327"/>
        </p:xfrm>
        <a:graphic>
          <a:graphicData uri="http://schemas.openxmlformats.org/drawingml/2006/table">
            <a:tbl>
              <a:tblPr/>
              <a:tblGrid>
                <a:gridCol w="4948015"/>
              </a:tblGrid>
              <a:tr h="3021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23528" y="188640"/>
            <a:ext cx="3528392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400" dirty="0" smtClean="0"/>
              <a:t>Дополнительные услуги: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90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355136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1920" y="76470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О</a:t>
            </a:r>
            <a:r>
              <a:rPr lang="ru-RU" sz="900" dirty="0" smtClean="0"/>
              <a:t>рганизация </a:t>
            </a:r>
            <a:r>
              <a:rPr lang="ru-RU" sz="900" dirty="0"/>
              <a:t>приема и обработки входящих звонков, а также организация исходящих вызовов согласно целям и задачам проекта. Диспетчерская служба постоянно проводит круглосуточную обработку запросов клиентов без перерыва на выходные и праздничные дни.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79520" y="660400"/>
          <a:ext cx="5222240" cy="863600"/>
        </p:xfrm>
        <a:graphic>
          <a:graphicData uri="http://schemas.openxmlformats.org/drawingml/2006/table">
            <a:tbl>
              <a:tblPr/>
              <a:tblGrid>
                <a:gridCol w="5222240"/>
              </a:tblGrid>
              <a:tr h="863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68" y="3079122"/>
            <a:ext cx="5023048" cy="3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3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905</TotalTime>
  <Words>2374</Words>
  <Application>Microsoft Office PowerPoint</Application>
  <PresentationFormat>Экран (4:3)</PresentationFormat>
  <Paragraphs>202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Call center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center</dc:title>
  <dc:creator>OPERATOR3</dc:creator>
  <cp:lastModifiedBy>SMS-Consult</cp:lastModifiedBy>
  <cp:revision>69</cp:revision>
  <dcterms:created xsi:type="dcterms:W3CDTF">2014-12-03T04:00:24Z</dcterms:created>
  <dcterms:modified xsi:type="dcterms:W3CDTF">2015-01-19T05:08:37Z</dcterms:modified>
</cp:coreProperties>
</file>